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5"/>
  </p:notesMasterIdLst>
  <p:sldIdLst>
    <p:sldId id="256" r:id="rId2"/>
    <p:sldId id="257" r:id="rId3"/>
    <p:sldId id="293" r:id="rId4"/>
    <p:sldId id="292" r:id="rId5"/>
    <p:sldId id="258" r:id="rId6"/>
    <p:sldId id="289" r:id="rId7"/>
    <p:sldId id="290" r:id="rId8"/>
    <p:sldId id="291" r:id="rId9"/>
    <p:sldId id="259" r:id="rId10"/>
    <p:sldId id="270" r:id="rId11"/>
    <p:sldId id="286" r:id="rId12"/>
    <p:sldId id="282" r:id="rId13"/>
    <p:sldId id="283" r:id="rId14"/>
    <p:sldId id="260" r:id="rId15"/>
    <p:sldId id="271" r:id="rId16"/>
    <p:sldId id="272" r:id="rId17"/>
    <p:sldId id="273" r:id="rId18"/>
    <p:sldId id="279" r:id="rId19"/>
    <p:sldId id="280" r:id="rId20"/>
    <p:sldId id="281" r:id="rId21"/>
    <p:sldId id="268" r:id="rId22"/>
    <p:sldId id="261" r:id="rId23"/>
    <p:sldId id="262" r:id="rId24"/>
    <p:sldId id="274" r:id="rId25"/>
    <p:sldId id="275" r:id="rId26"/>
    <p:sldId id="276" r:id="rId27"/>
    <p:sldId id="277" r:id="rId28"/>
    <p:sldId id="278" r:id="rId29"/>
    <p:sldId id="263" r:id="rId30"/>
    <p:sldId id="264" r:id="rId31"/>
    <p:sldId id="265" r:id="rId32"/>
    <p:sldId id="266" r:id="rId33"/>
    <p:sldId id="267" r:id="rId3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86"/>
  </p:normalViewPr>
  <p:slideViewPr>
    <p:cSldViewPr snapToGrid="0" snapToObjects="1">
      <p:cViewPr>
        <p:scale>
          <a:sx n="79" d="100"/>
          <a:sy n="79" d="100"/>
        </p:scale>
        <p:origin x="206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5361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838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222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109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731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664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273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170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924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765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515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974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4643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8489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786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12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80796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864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2469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5000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1828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0986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032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3731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4159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3362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555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410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95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314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955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565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716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02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0" y="3997533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8" y="1401733"/>
            <a:ext cx="8520600" cy="27369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lnSpc>
                <a:spcPct val="120000"/>
              </a:lnSpc>
              <a:spcBef>
                <a:spcPts val="0"/>
              </a:spcBef>
              <a:buClr>
                <a:schemeClr val="lt1"/>
              </a:buClr>
              <a:buSzPct val="114285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510450" y="4243083"/>
            <a:ext cx="8123100" cy="840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321966"/>
            <a:ext cx="8520600" cy="2557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14000" b="1"/>
            </a:lvl1pPr>
            <a:lvl2pPr lvl="1" algn="ctr">
              <a:spcBef>
                <a:spcPts val="0"/>
              </a:spcBef>
              <a:buSzPct val="100000"/>
              <a:defRPr sz="14000" b="1"/>
            </a:lvl2pPr>
            <a:lvl3pPr lvl="2" algn="ctr">
              <a:spcBef>
                <a:spcPts val="0"/>
              </a:spcBef>
              <a:buSzPct val="100000"/>
              <a:defRPr sz="14000" b="1"/>
            </a:lvl3pPr>
            <a:lvl4pPr lvl="3" algn="ctr">
              <a:spcBef>
                <a:spcPts val="0"/>
              </a:spcBef>
              <a:buSzPct val="100000"/>
              <a:defRPr sz="14000" b="1"/>
            </a:lvl4pPr>
            <a:lvl5pPr lvl="4" algn="ctr">
              <a:spcBef>
                <a:spcPts val="0"/>
              </a:spcBef>
              <a:buSzPct val="100000"/>
              <a:defRPr sz="14000" b="1"/>
            </a:lvl5pPr>
            <a:lvl6pPr lvl="5" algn="ctr">
              <a:spcBef>
                <a:spcPts val="0"/>
              </a:spcBef>
              <a:buSzPct val="100000"/>
              <a:defRPr sz="14000" b="1"/>
            </a:lvl6pPr>
            <a:lvl7pPr lvl="6" algn="ctr">
              <a:spcBef>
                <a:spcPts val="0"/>
              </a:spcBef>
              <a:buSzPct val="100000"/>
              <a:defRPr sz="14000" b="1"/>
            </a:lvl7pPr>
            <a:lvl8pPr lvl="7" algn="ctr">
              <a:spcBef>
                <a:spcPts val="0"/>
              </a:spcBef>
              <a:buSzPct val="100000"/>
              <a:defRPr sz="14000" b="1"/>
            </a:lvl8pPr>
            <a:lvl9pPr lvl="8" algn="ctr">
              <a:spcBef>
                <a:spcPts val="0"/>
              </a:spcBef>
              <a:buSzPct val="100000"/>
              <a:defRPr sz="14000" b="1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4095066"/>
            <a:ext cx="8520600" cy="1202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hape 15"/>
          <p:cNvCxnSpPr/>
          <p:nvPr/>
        </p:nvCxnSpPr>
        <p:spPr>
          <a:xfrm>
            <a:off x="0" y="3997533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510450" y="2743200"/>
            <a:ext cx="8123100" cy="1038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797500" cy="5454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10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59940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65500" y="1607766"/>
            <a:ext cx="4045200" cy="201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265500" y="3692001"/>
            <a:ext cx="4045200" cy="179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5649100"/>
            <a:ext cx="5998800" cy="7983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  <a:endParaRPr lang="en" sz="1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5" Type="http://schemas.openxmlformats.org/officeDocument/2006/relationships/image" Target="../media/image9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4343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311708" y="1401733"/>
            <a:ext cx="8520600" cy="2736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Microfluidic system for label-free chemical/biological detection using nanowire FET sensors</a:t>
            </a: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510450" y="4329024"/>
            <a:ext cx="8123100" cy="194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 dirty="0">
                <a:solidFill>
                  <a:schemeClr val="accent4"/>
                </a:solidFill>
              </a:rPr>
              <a:t>Christy Contreras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solidFill>
                <a:schemeClr val="accent4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3000" dirty="0">
                <a:solidFill>
                  <a:schemeClr val="accent4"/>
                </a:solidFill>
              </a:rPr>
              <a:t>Physics Department, Arizona State University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12177"/>
            <a:ext cx="8520600" cy="94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What are FET biosensors and how do they work?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92293">
            <a:off x="3907304" y="1263098"/>
            <a:ext cx="2467241" cy="18199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Shape 84"/>
          <p:cNvCxnSpPr>
            <a:endCxn id="85" idx="5"/>
          </p:cNvCxnSpPr>
          <p:nvPr/>
        </p:nvCxnSpPr>
        <p:spPr>
          <a:xfrm>
            <a:off x="4879119" y="2139383"/>
            <a:ext cx="1739399" cy="134310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" name="Shape 86"/>
          <p:cNvCxnSpPr/>
          <p:nvPr/>
        </p:nvCxnSpPr>
        <p:spPr>
          <a:xfrm flipV="1">
            <a:off x="4879119" y="1927600"/>
            <a:ext cx="2071081" cy="20040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5" name="Shape 85"/>
          <p:cNvSpPr/>
          <p:nvPr/>
        </p:nvSpPr>
        <p:spPr>
          <a:xfrm rot="5400000">
            <a:off x="6292425" y="1838450"/>
            <a:ext cx="1984800" cy="1884600"/>
          </a:xfrm>
          <a:prstGeom prst="ellipse">
            <a:avLst/>
          </a:prstGeom>
          <a:solidFill>
            <a:srgbClr val="CFE2F3"/>
          </a:solidFill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/>
          <p:nvPr/>
        </p:nvSpPr>
        <p:spPr>
          <a:xfrm rot="6162563">
            <a:off x="6610293" y="2287398"/>
            <a:ext cx="216812" cy="757745"/>
          </a:xfrm>
          <a:prstGeom prst="cube">
            <a:avLst>
              <a:gd name="adj" fmla="val 13886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 txBox="1"/>
          <p:nvPr/>
        </p:nvSpPr>
        <p:spPr>
          <a:xfrm>
            <a:off x="4568575" y="3240064"/>
            <a:ext cx="1545900" cy="3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Source and drain electrodes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7663500" y="1302587"/>
            <a:ext cx="1071000" cy="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Gate electrode pair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6278175" y="1197375"/>
            <a:ext cx="1534800" cy="3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Silicon nanowire</a:t>
            </a:r>
          </a:p>
        </p:txBody>
      </p:sp>
      <p:sp>
        <p:nvSpPr>
          <p:cNvPr id="100" name="Shape 100"/>
          <p:cNvSpPr/>
          <p:nvPr/>
        </p:nvSpPr>
        <p:spPr>
          <a:xfrm rot="-9758047">
            <a:off x="7241613" y="2071459"/>
            <a:ext cx="86440" cy="1418585"/>
          </a:xfrm>
          <a:prstGeom prst="can">
            <a:avLst>
              <a:gd name="adj" fmla="val 116470"/>
            </a:avLst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1" name="Shape 101"/>
          <p:cNvCxnSpPr>
            <a:stCxn id="100" idx="3"/>
            <a:endCxn id="94" idx="2"/>
          </p:cNvCxnSpPr>
          <p:nvPr/>
        </p:nvCxnSpPr>
        <p:spPr>
          <a:xfrm rot="10800000">
            <a:off x="7045433" y="1541302"/>
            <a:ext cx="452100" cy="562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pic>
        <p:nvPicPr>
          <p:cNvPr id="104" name="Shape 104"/>
          <p:cNvPicPr preferRelativeResize="0"/>
          <p:nvPr/>
        </p:nvPicPr>
        <p:blipFill rotWithShape="1">
          <a:blip r:embed="rId4">
            <a:alphaModFix/>
          </a:blip>
          <a:srcRect l="39809" t="32797" r="33562" b="35381"/>
          <a:stretch/>
        </p:blipFill>
        <p:spPr>
          <a:xfrm>
            <a:off x="478599" y="1034725"/>
            <a:ext cx="2781399" cy="24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/>
          <p:nvPr/>
        </p:nvSpPr>
        <p:spPr>
          <a:xfrm rot="6159005">
            <a:off x="7313095" y="1587873"/>
            <a:ext cx="138358" cy="1705880"/>
          </a:xfrm>
          <a:prstGeom prst="cube">
            <a:avLst>
              <a:gd name="adj" fmla="val 13886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 rot="6161499">
            <a:off x="7126706" y="2280912"/>
            <a:ext cx="148836" cy="1719647"/>
          </a:xfrm>
          <a:prstGeom prst="cube">
            <a:avLst>
              <a:gd name="adj" fmla="val 13886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7" name="Shape 107"/>
          <p:cNvCxnSpPr/>
          <p:nvPr/>
        </p:nvCxnSpPr>
        <p:spPr>
          <a:xfrm rot="10800000" flipH="1">
            <a:off x="7915543" y="2142708"/>
            <a:ext cx="299100" cy="712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08" name="Shape 108"/>
          <p:cNvCxnSpPr/>
          <p:nvPr/>
        </p:nvCxnSpPr>
        <p:spPr>
          <a:xfrm rot="10800000" flipH="1">
            <a:off x="7021825" y="2128000"/>
            <a:ext cx="1222800" cy="496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09" name="Shape 109"/>
          <p:cNvSpPr/>
          <p:nvPr/>
        </p:nvSpPr>
        <p:spPr>
          <a:xfrm rot="6162563">
            <a:off x="7767269" y="2534733"/>
            <a:ext cx="216812" cy="723383"/>
          </a:xfrm>
          <a:prstGeom prst="cube">
            <a:avLst>
              <a:gd name="adj" fmla="val 13886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10" name="Shape 110"/>
          <p:cNvCxnSpPr>
            <a:stCxn id="105" idx="3"/>
            <a:endCxn id="92" idx="0"/>
          </p:cNvCxnSpPr>
          <p:nvPr/>
        </p:nvCxnSpPr>
        <p:spPr>
          <a:xfrm flipH="1">
            <a:off x="5341378" y="2259840"/>
            <a:ext cx="1207500" cy="980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11" name="Shape 111"/>
          <p:cNvCxnSpPr>
            <a:stCxn id="106" idx="3"/>
            <a:endCxn id="92" idx="0"/>
          </p:cNvCxnSpPr>
          <p:nvPr/>
        </p:nvCxnSpPr>
        <p:spPr>
          <a:xfrm flipH="1">
            <a:off x="5341445" y="2957704"/>
            <a:ext cx="1019700" cy="282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15" name="Shape 115"/>
          <p:cNvSpPr txBox="1"/>
          <p:nvPr/>
        </p:nvSpPr>
        <p:spPr>
          <a:xfrm>
            <a:off x="580675" y="1542800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Gate 2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2233425" y="2488375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Gate 1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2356550" y="1573300"/>
            <a:ext cx="837300" cy="48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716625" y="2565412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Drain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1924525" y="2896175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40um</a:t>
            </a:r>
          </a:p>
        </p:txBody>
      </p:sp>
      <p:cxnSp>
        <p:nvCxnSpPr>
          <p:cNvPr id="120" name="Shape 120"/>
          <p:cNvCxnSpPr/>
          <p:nvPr/>
        </p:nvCxnSpPr>
        <p:spPr>
          <a:xfrm rot="10800000" flipH="1">
            <a:off x="1447925" y="3427475"/>
            <a:ext cx="1607100" cy="3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1" name="Shape 121"/>
          <p:cNvSpPr txBox="1"/>
          <p:nvPr/>
        </p:nvSpPr>
        <p:spPr>
          <a:xfrm flipH="1">
            <a:off x="189976" y="3460337"/>
            <a:ext cx="3820800" cy="3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Dimensions:  Silicon nanowire 30 nm in diameter,  gate gap distance is 2 um</a:t>
            </a:r>
          </a:p>
        </p:txBody>
      </p:sp>
    </p:spTree>
    <p:extLst>
      <p:ext uri="{BB962C8B-B14F-4D97-AF65-F5344CB8AC3E}">
        <p14:creationId xmlns:p14="http://schemas.microsoft.com/office/powerpoint/2010/main" val="83107870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12177"/>
            <a:ext cx="8520600" cy="94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What are FET biosensors and how do they work?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92293">
            <a:off x="3907304" y="1263098"/>
            <a:ext cx="2467241" cy="18199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Shape 84"/>
          <p:cNvCxnSpPr>
            <a:endCxn id="85" idx="5"/>
          </p:cNvCxnSpPr>
          <p:nvPr/>
        </p:nvCxnSpPr>
        <p:spPr>
          <a:xfrm>
            <a:off x="4879119" y="2139383"/>
            <a:ext cx="1739399" cy="134310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" name="Shape 86"/>
          <p:cNvCxnSpPr/>
          <p:nvPr/>
        </p:nvCxnSpPr>
        <p:spPr>
          <a:xfrm flipV="1">
            <a:off x="4879119" y="1927600"/>
            <a:ext cx="2071081" cy="20040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 l="9774" t="49080" r="57663" b="12120"/>
          <a:stretch/>
        </p:blipFill>
        <p:spPr>
          <a:xfrm>
            <a:off x="344375" y="4209500"/>
            <a:ext cx="1807500" cy="164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5" name="Shape 85"/>
          <p:cNvSpPr/>
          <p:nvPr/>
        </p:nvSpPr>
        <p:spPr>
          <a:xfrm rot="5400000">
            <a:off x="6292425" y="1838450"/>
            <a:ext cx="1984800" cy="1884600"/>
          </a:xfrm>
          <a:prstGeom prst="ellipse">
            <a:avLst/>
          </a:prstGeom>
          <a:solidFill>
            <a:srgbClr val="CFE2F3"/>
          </a:solidFill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/>
          <p:nvPr/>
        </p:nvSpPr>
        <p:spPr>
          <a:xfrm rot="6162563">
            <a:off x="6610293" y="2287398"/>
            <a:ext cx="216812" cy="757745"/>
          </a:xfrm>
          <a:prstGeom prst="cube">
            <a:avLst>
              <a:gd name="adj" fmla="val 13886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 txBox="1"/>
          <p:nvPr/>
        </p:nvSpPr>
        <p:spPr>
          <a:xfrm>
            <a:off x="4568575" y="3240064"/>
            <a:ext cx="1545900" cy="3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Source and drain electrodes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7663500" y="1302587"/>
            <a:ext cx="1071000" cy="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Gate electrode pair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6278175" y="1197375"/>
            <a:ext cx="1534800" cy="3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Silicon nanowire</a:t>
            </a:r>
          </a:p>
        </p:txBody>
      </p:sp>
      <p:cxnSp>
        <p:nvCxnSpPr>
          <p:cNvPr id="95" name="Shape 95"/>
          <p:cNvCxnSpPr>
            <a:endCxn id="96" idx="2"/>
          </p:cNvCxnSpPr>
          <p:nvPr/>
        </p:nvCxnSpPr>
        <p:spPr>
          <a:xfrm rot="10800000" flipH="1">
            <a:off x="789425" y="4936700"/>
            <a:ext cx="405600" cy="589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97" name="Shape 97"/>
          <p:cNvCxnSpPr>
            <a:endCxn id="96" idx="2"/>
          </p:cNvCxnSpPr>
          <p:nvPr/>
        </p:nvCxnSpPr>
        <p:spPr>
          <a:xfrm rot="10800000">
            <a:off x="1195025" y="4936700"/>
            <a:ext cx="401700" cy="518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99" name="Shape 99"/>
          <p:cNvSpPr txBox="1"/>
          <p:nvPr/>
        </p:nvSpPr>
        <p:spPr>
          <a:xfrm>
            <a:off x="384975" y="6024697"/>
            <a:ext cx="2042400" cy="5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Antibody modification of electrode gates</a:t>
            </a:r>
          </a:p>
        </p:txBody>
      </p:sp>
      <p:sp>
        <p:nvSpPr>
          <p:cNvPr id="100" name="Shape 100"/>
          <p:cNvSpPr/>
          <p:nvPr/>
        </p:nvSpPr>
        <p:spPr>
          <a:xfrm rot="-9758047">
            <a:off x="7241613" y="2071459"/>
            <a:ext cx="86440" cy="1418585"/>
          </a:xfrm>
          <a:prstGeom prst="can">
            <a:avLst>
              <a:gd name="adj" fmla="val 116470"/>
            </a:avLst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1" name="Shape 101"/>
          <p:cNvCxnSpPr>
            <a:stCxn id="100" idx="3"/>
            <a:endCxn id="94" idx="2"/>
          </p:cNvCxnSpPr>
          <p:nvPr/>
        </p:nvCxnSpPr>
        <p:spPr>
          <a:xfrm rot="10800000">
            <a:off x="7045433" y="1541302"/>
            <a:ext cx="452100" cy="562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pic>
        <p:nvPicPr>
          <p:cNvPr id="104" name="Shape 104"/>
          <p:cNvPicPr preferRelativeResize="0"/>
          <p:nvPr/>
        </p:nvPicPr>
        <p:blipFill rotWithShape="1">
          <a:blip r:embed="rId5">
            <a:alphaModFix/>
          </a:blip>
          <a:srcRect l="39809" t="32797" r="33562" b="35381"/>
          <a:stretch/>
        </p:blipFill>
        <p:spPr>
          <a:xfrm>
            <a:off x="478599" y="1034725"/>
            <a:ext cx="2781399" cy="24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/>
          <p:nvPr/>
        </p:nvSpPr>
        <p:spPr>
          <a:xfrm rot="6159005">
            <a:off x="7313095" y="1587873"/>
            <a:ext cx="138358" cy="1705880"/>
          </a:xfrm>
          <a:prstGeom prst="cube">
            <a:avLst>
              <a:gd name="adj" fmla="val 13886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 rot="6161499">
            <a:off x="7126706" y="2280912"/>
            <a:ext cx="148836" cy="1719647"/>
          </a:xfrm>
          <a:prstGeom prst="cube">
            <a:avLst>
              <a:gd name="adj" fmla="val 13886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7" name="Shape 107"/>
          <p:cNvCxnSpPr/>
          <p:nvPr/>
        </p:nvCxnSpPr>
        <p:spPr>
          <a:xfrm rot="10800000" flipH="1">
            <a:off x="7915543" y="2142708"/>
            <a:ext cx="299100" cy="712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08" name="Shape 108"/>
          <p:cNvCxnSpPr/>
          <p:nvPr/>
        </p:nvCxnSpPr>
        <p:spPr>
          <a:xfrm rot="10800000" flipH="1">
            <a:off x="7021825" y="2128000"/>
            <a:ext cx="1222800" cy="496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09" name="Shape 109"/>
          <p:cNvSpPr/>
          <p:nvPr/>
        </p:nvSpPr>
        <p:spPr>
          <a:xfrm rot="6162563">
            <a:off x="7767269" y="2534733"/>
            <a:ext cx="216812" cy="723383"/>
          </a:xfrm>
          <a:prstGeom prst="cube">
            <a:avLst>
              <a:gd name="adj" fmla="val 13886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10" name="Shape 110"/>
          <p:cNvCxnSpPr>
            <a:stCxn id="105" idx="3"/>
            <a:endCxn id="92" idx="0"/>
          </p:cNvCxnSpPr>
          <p:nvPr/>
        </p:nvCxnSpPr>
        <p:spPr>
          <a:xfrm flipH="1">
            <a:off x="5341378" y="2259840"/>
            <a:ext cx="1207500" cy="980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11" name="Shape 111"/>
          <p:cNvCxnSpPr>
            <a:stCxn id="106" idx="3"/>
            <a:endCxn id="92" idx="0"/>
          </p:cNvCxnSpPr>
          <p:nvPr/>
        </p:nvCxnSpPr>
        <p:spPr>
          <a:xfrm flipH="1">
            <a:off x="5341445" y="2957704"/>
            <a:ext cx="1019700" cy="282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96" name="Shape 96"/>
          <p:cNvSpPr txBox="1"/>
          <p:nvPr/>
        </p:nvSpPr>
        <p:spPr>
          <a:xfrm>
            <a:off x="405725" y="4418300"/>
            <a:ext cx="15786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Gate electrode pair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2307650" y="5669400"/>
            <a:ext cx="913500" cy="6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Silicon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nanowire</a:t>
            </a:r>
          </a:p>
        </p:txBody>
      </p:sp>
      <p:cxnSp>
        <p:nvCxnSpPr>
          <p:cNvPr id="113" name="Shape 113"/>
          <p:cNvCxnSpPr>
            <a:endCxn id="112" idx="1"/>
          </p:cNvCxnSpPr>
          <p:nvPr/>
        </p:nvCxnSpPr>
        <p:spPr>
          <a:xfrm>
            <a:off x="1331450" y="5498400"/>
            <a:ext cx="976200" cy="483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15" name="Shape 115"/>
          <p:cNvSpPr txBox="1"/>
          <p:nvPr/>
        </p:nvSpPr>
        <p:spPr>
          <a:xfrm>
            <a:off x="580675" y="1542800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Gate 2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2233425" y="2488375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Gate 1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2356550" y="1573300"/>
            <a:ext cx="837300" cy="48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716625" y="2565412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Drain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1924525" y="2896175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40um</a:t>
            </a:r>
          </a:p>
        </p:txBody>
      </p:sp>
      <p:cxnSp>
        <p:nvCxnSpPr>
          <p:cNvPr id="120" name="Shape 120"/>
          <p:cNvCxnSpPr/>
          <p:nvPr/>
        </p:nvCxnSpPr>
        <p:spPr>
          <a:xfrm rot="10800000" flipH="1">
            <a:off x="1447925" y="3427475"/>
            <a:ext cx="1607100" cy="3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1" name="Shape 121"/>
          <p:cNvSpPr txBox="1"/>
          <p:nvPr/>
        </p:nvSpPr>
        <p:spPr>
          <a:xfrm flipH="1">
            <a:off x="189976" y="3460337"/>
            <a:ext cx="3820800" cy="3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Dimensions:  Silicon nanowire 30 nm in diameter,  gate gap distance is 2 um</a:t>
            </a:r>
          </a:p>
        </p:txBody>
      </p:sp>
    </p:spTree>
    <p:extLst>
      <p:ext uri="{BB962C8B-B14F-4D97-AF65-F5344CB8AC3E}">
        <p14:creationId xmlns:p14="http://schemas.microsoft.com/office/powerpoint/2010/main" val="174202021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12177"/>
            <a:ext cx="8520600" cy="94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What are FET biosensors and how do they work?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92293">
            <a:off x="3907304" y="1263098"/>
            <a:ext cx="2467241" cy="18199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Shape 84"/>
          <p:cNvCxnSpPr>
            <a:endCxn id="85" idx="5"/>
          </p:cNvCxnSpPr>
          <p:nvPr/>
        </p:nvCxnSpPr>
        <p:spPr>
          <a:xfrm>
            <a:off x="4879119" y="2139383"/>
            <a:ext cx="1739399" cy="134310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" name="Shape 86"/>
          <p:cNvCxnSpPr/>
          <p:nvPr/>
        </p:nvCxnSpPr>
        <p:spPr>
          <a:xfrm flipV="1">
            <a:off x="4879119" y="1927600"/>
            <a:ext cx="2071081" cy="20040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 l="9774" t="49080" r="57663" b="12120"/>
          <a:stretch/>
        </p:blipFill>
        <p:spPr>
          <a:xfrm>
            <a:off x="344375" y="4209500"/>
            <a:ext cx="1807500" cy="164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5" name="Shape 85"/>
          <p:cNvSpPr/>
          <p:nvPr/>
        </p:nvSpPr>
        <p:spPr>
          <a:xfrm rot="5400000">
            <a:off x="6292425" y="1838450"/>
            <a:ext cx="1984800" cy="1884600"/>
          </a:xfrm>
          <a:prstGeom prst="ellipse">
            <a:avLst/>
          </a:prstGeom>
          <a:solidFill>
            <a:srgbClr val="CFE2F3"/>
          </a:solidFill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/>
          <p:nvPr/>
        </p:nvSpPr>
        <p:spPr>
          <a:xfrm rot="6162563">
            <a:off x="6610293" y="2287398"/>
            <a:ext cx="216812" cy="757745"/>
          </a:xfrm>
          <a:prstGeom prst="cube">
            <a:avLst>
              <a:gd name="adj" fmla="val 13886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 l="59356" t="48828" r="8081" b="12372"/>
          <a:stretch/>
        </p:blipFill>
        <p:spPr>
          <a:xfrm>
            <a:off x="3372412" y="4209500"/>
            <a:ext cx="1730700" cy="16479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90" name="Shape 90"/>
          <p:cNvCxnSpPr/>
          <p:nvPr/>
        </p:nvCxnSpPr>
        <p:spPr>
          <a:xfrm rot="10800000" flipH="1">
            <a:off x="2280350" y="5022050"/>
            <a:ext cx="913500" cy="228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2" name="Shape 92"/>
          <p:cNvSpPr txBox="1"/>
          <p:nvPr/>
        </p:nvSpPr>
        <p:spPr>
          <a:xfrm>
            <a:off x="4568575" y="3240064"/>
            <a:ext cx="1545900" cy="3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Source and drain electrodes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7663500" y="1302587"/>
            <a:ext cx="1071000" cy="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Gate electrode pair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6278175" y="1197375"/>
            <a:ext cx="1534800" cy="3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Silicon nanowire</a:t>
            </a:r>
          </a:p>
        </p:txBody>
      </p:sp>
      <p:cxnSp>
        <p:nvCxnSpPr>
          <p:cNvPr id="95" name="Shape 95"/>
          <p:cNvCxnSpPr>
            <a:endCxn id="96" idx="2"/>
          </p:cNvCxnSpPr>
          <p:nvPr/>
        </p:nvCxnSpPr>
        <p:spPr>
          <a:xfrm rot="10800000" flipH="1">
            <a:off x="789425" y="4936700"/>
            <a:ext cx="405600" cy="589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97" name="Shape 97"/>
          <p:cNvCxnSpPr>
            <a:endCxn id="96" idx="2"/>
          </p:cNvCxnSpPr>
          <p:nvPr/>
        </p:nvCxnSpPr>
        <p:spPr>
          <a:xfrm rot="10800000">
            <a:off x="1195025" y="4936700"/>
            <a:ext cx="401700" cy="518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98" name="Shape 98"/>
          <p:cNvSpPr txBox="1"/>
          <p:nvPr/>
        </p:nvSpPr>
        <p:spPr>
          <a:xfrm>
            <a:off x="3305750" y="6024701"/>
            <a:ext cx="2113800" cy="5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Antigen recognition and binding events occur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384975" y="6024697"/>
            <a:ext cx="2042400" cy="5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Antibody modification of electrode gates</a:t>
            </a:r>
          </a:p>
        </p:txBody>
      </p:sp>
      <p:sp>
        <p:nvSpPr>
          <p:cNvPr id="100" name="Shape 100"/>
          <p:cNvSpPr/>
          <p:nvPr/>
        </p:nvSpPr>
        <p:spPr>
          <a:xfrm rot="-9758047">
            <a:off x="7241613" y="2071459"/>
            <a:ext cx="86440" cy="1418585"/>
          </a:xfrm>
          <a:prstGeom prst="can">
            <a:avLst>
              <a:gd name="adj" fmla="val 116470"/>
            </a:avLst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1" name="Shape 101"/>
          <p:cNvCxnSpPr>
            <a:stCxn id="100" idx="3"/>
            <a:endCxn id="94" idx="2"/>
          </p:cNvCxnSpPr>
          <p:nvPr/>
        </p:nvCxnSpPr>
        <p:spPr>
          <a:xfrm rot="10800000">
            <a:off x="7045433" y="1541302"/>
            <a:ext cx="452100" cy="562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pic>
        <p:nvPicPr>
          <p:cNvPr id="104" name="Shape 104"/>
          <p:cNvPicPr preferRelativeResize="0"/>
          <p:nvPr/>
        </p:nvPicPr>
        <p:blipFill rotWithShape="1">
          <a:blip r:embed="rId5">
            <a:alphaModFix/>
          </a:blip>
          <a:srcRect l="39809" t="32797" r="33562" b="35381"/>
          <a:stretch/>
        </p:blipFill>
        <p:spPr>
          <a:xfrm>
            <a:off x="478599" y="1034725"/>
            <a:ext cx="2781399" cy="24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/>
          <p:nvPr/>
        </p:nvSpPr>
        <p:spPr>
          <a:xfrm rot="6159005">
            <a:off x="7313095" y="1587873"/>
            <a:ext cx="138358" cy="1705880"/>
          </a:xfrm>
          <a:prstGeom prst="cube">
            <a:avLst>
              <a:gd name="adj" fmla="val 13886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 rot="6161499">
            <a:off x="7126706" y="2280912"/>
            <a:ext cx="148836" cy="1719647"/>
          </a:xfrm>
          <a:prstGeom prst="cube">
            <a:avLst>
              <a:gd name="adj" fmla="val 13886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7" name="Shape 107"/>
          <p:cNvCxnSpPr/>
          <p:nvPr/>
        </p:nvCxnSpPr>
        <p:spPr>
          <a:xfrm rot="10800000" flipH="1">
            <a:off x="7915543" y="2142708"/>
            <a:ext cx="299100" cy="712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08" name="Shape 108"/>
          <p:cNvCxnSpPr/>
          <p:nvPr/>
        </p:nvCxnSpPr>
        <p:spPr>
          <a:xfrm rot="10800000" flipH="1">
            <a:off x="7021825" y="2128000"/>
            <a:ext cx="1222800" cy="496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09" name="Shape 109"/>
          <p:cNvSpPr/>
          <p:nvPr/>
        </p:nvSpPr>
        <p:spPr>
          <a:xfrm rot="6162563">
            <a:off x="7767269" y="2534733"/>
            <a:ext cx="216812" cy="723383"/>
          </a:xfrm>
          <a:prstGeom prst="cube">
            <a:avLst>
              <a:gd name="adj" fmla="val 13886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10" name="Shape 110"/>
          <p:cNvCxnSpPr>
            <a:stCxn id="105" idx="3"/>
            <a:endCxn id="92" idx="0"/>
          </p:cNvCxnSpPr>
          <p:nvPr/>
        </p:nvCxnSpPr>
        <p:spPr>
          <a:xfrm flipH="1">
            <a:off x="5341378" y="2259840"/>
            <a:ext cx="1207500" cy="980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11" name="Shape 111"/>
          <p:cNvCxnSpPr>
            <a:stCxn id="106" idx="3"/>
            <a:endCxn id="92" idx="0"/>
          </p:cNvCxnSpPr>
          <p:nvPr/>
        </p:nvCxnSpPr>
        <p:spPr>
          <a:xfrm flipH="1">
            <a:off x="5341445" y="2957704"/>
            <a:ext cx="1019700" cy="282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96" name="Shape 96"/>
          <p:cNvSpPr txBox="1"/>
          <p:nvPr/>
        </p:nvSpPr>
        <p:spPr>
          <a:xfrm>
            <a:off x="405725" y="4418300"/>
            <a:ext cx="15786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Gate electrode pair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2307650" y="5669400"/>
            <a:ext cx="913500" cy="6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Silicon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nanowire</a:t>
            </a:r>
          </a:p>
        </p:txBody>
      </p:sp>
      <p:cxnSp>
        <p:nvCxnSpPr>
          <p:cNvPr id="113" name="Shape 113"/>
          <p:cNvCxnSpPr>
            <a:endCxn id="112" idx="1"/>
          </p:cNvCxnSpPr>
          <p:nvPr/>
        </p:nvCxnSpPr>
        <p:spPr>
          <a:xfrm>
            <a:off x="1331450" y="5498400"/>
            <a:ext cx="976200" cy="483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14" name="Shape 114"/>
          <p:cNvCxnSpPr>
            <a:endCxn id="112" idx="3"/>
          </p:cNvCxnSpPr>
          <p:nvPr/>
        </p:nvCxnSpPr>
        <p:spPr>
          <a:xfrm flipH="1">
            <a:off x="3221150" y="5504400"/>
            <a:ext cx="884700" cy="477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15" name="Shape 115"/>
          <p:cNvSpPr txBox="1"/>
          <p:nvPr/>
        </p:nvSpPr>
        <p:spPr>
          <a:xfrm>
            <a:off x="580675" y="1542800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Gate 2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2233425" y="2488375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Gate 1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2356550" y="1573300"/>
            <a:ext cx="837300" cy="48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716625" y="2565412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Drain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1924525" y="2896175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40um</a:t>
            </a:r>
          </a:p>
        </p:txBody>
      </p:sp>
      <p:cxnSp>
        <p:nvCxnSpPr>
          <p:cNvPr id="120" name="Shape 120"/>
          <p:cNvCxnSpPr/>
          <p:nvPr/>
        </p:nvCxnSpPr>
        <p:spPr>
          <a:xfrm rot="10800000" flipH="1">
            <a:off x="1447925" y="3427475"/>
            <a:ext cx="1607100" cy="3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1" name="Shape 121"/>
          <p:cNvSpPr txBox="1"/>
          <p:nvPr/>
        </p:nvSpPr>
        <p:spPr>
          <a:xfrm flipH="1">
            <a:off x="189976" y="3460337"/>
            <a:ext cx="3820800" cy="3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Dimensions:  Silicon nanowire 30 nm in diameter,  gate gap distance is 2 um</a:t>
            </a:r>
          </a:p>
        </p:txBody>
      </p:sp>
      <p:cxnSp>
        <p:nvCxnSpPr>
          <p:cNvPr id="42" name="Shape 95"/>
          <p:cNvCxnSpPr/>
          <p:nvPr/>
        </p:nvCxnSpPr>
        <p:spPr>
          <a:xfrm flipV="1">
            <a:off x="1807625" y="4623110"/>
            <a:ext cx="355262" cy="44903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44" name="Shape 99"/>
          <p:cNvSpPr txBox="1"/>
          <p:nvPr/>
        </p:nvSpPr>
        <p:spPr>
          <a:xfrm>
            <a:off x="2120227" y="4251473"/>
            <a:ext cx="1241173" cy="5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>
                <a:solidFill>
                  <a:srgbClr val="C00000"/>
                </a:solidFill>
              </a:rPr>
              <a:t>Antibody </a:t>
            </a:r>
            <a:endParaRPr lang="en-US" dirty="0" smtClean="0">
              <a:solidFill>
                <a:srgbClr val="C00000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" dirty="0" smtClean="0">
                <a:solidFill>
                  <a:srgbClr val="C00000"/>
                </a:solidFill>
              </a:rPr>
              <a:t>modification</a:t>
            </a:r>
            <a:endParaRPr lang="e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321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12177"/>
            <a:ext cx="8520600" cy="94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What are FET biosensors and how do they work?</a:t>
            </a:r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92293">
            <a:off x="3907304" y="1263098"/>
            <a:ext cx="2467241" cy="18199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Shape 84"/>
          <p:cNvCxnSpPr>
            <a:endCxn id="85" idx="5"/>
          </p:cNvCxnSpPr>
          <p:nvPr/>
        </p:nvCxnSpPr>
        <p:spPr>
          <a:xfrm>
            <a:off x="4879119" y="2139383"/>
            <a:ext cx="1739399" cy="134310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" name="Shape 86"/>
          <p:cNvCxnSpPr/>
          <p:nvPr/>
        </p:nvCxnSpPr>
        <p:spPr>
          <a:xfrm flipV="1">
            <a:off x="4879119" y="1927600"/>
            <a:ext cx="2071081" cy="200400"/>
          </a:xfrm>
          <a:prstGeom prst="straightConnector1">
            <a:avLst/>
          </a:prstGeom>
          <a:noFill/>
          <a:ln w="19050" cap="flat" cmpd="sng">
            <a:solidFill>
              <a:srgbClr val="3D85C6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 l="9774" t="49080" r="57663" b="12120"/>
          <a:stretch/>
        </p:blipFill>
        <p:spPr>
          <a:xfrm>
            <a:off x="344375" y="4209500"/>
            <a:ext cx="1807500" cy="164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5" name="Shape 85"/>
          <p:cNvSpPr/>
          <p:nvPr/>
        </p:nvSpPr>
        <p:spPr>
          <a:xfrm rot="5400000">
            <a:off x="6292425" y="1838450"/>
            <a:ext cx="1984800" cy="1884600"/>
          </a:xfrm>
          <a:prstGeom prst="ellipse">
            <a:avLst/>
          </a:prstGeom>
          <a:solidFill>
            <a:srgbClr val="CFE2F3"/>
          </a:solidFill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/>
          <p:nvPr/>
        </p:nvSpPr>
        <p:spPr>
          <a:xfrm rot="6162563">
            <a:off x="6610293" y="2287398"/>
            <a:ext cx="216812" cy="757745"/>
          </a:xfrm>
          <a:prstGeom prst="cube">
            <a:avLst>
              <a:gd name="adj" fmla="val 13886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4">
            <a:alphaModFix/>
          </a:blip>
          <a:srcRect l="59356" t="48828" r="8081" b="12372"/>
          <a:stretch/>
        </p:blipFill>
        <p:spPr>
          <a:xfrm>
            <a:off x="3372412" y="4209500"/>
            <a:ext cx="1730700" cy="16479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90" name="Shape 90"/>
          <p:cNvCxnSpPr/>
          <p:nvPr/>
        </p:nvCxnSpPr>
        <p:spPr>
          <a:xfrm rot="10800000" flipH="1">
            <a:off x="2280350" y="5022050"/>
            <a:ext cx="913500" cy="228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91" name="Shape 91"/>
          <p:cNvPicPr preferRelativeResize="0"/>
          <p:nvPr/>
        </p:nvPicPr>
        <p:blipFill rotWithShape="1">
          <a:blip r:embed="rId5">
            <a:alphaModFix/>
          </a:blip>
          <a:srcRect l="57758" t="2076" r="5848" b="52979"/>
          <a:stretch/>
        </p:blipFill>
        <p:spPr>
          <a:xfrm>
            <a:off x="6167900" y="4209475"/>
            <a:ext cx="2393400" cy="174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4568575" y="3240064"/>
            <a:ext cx="1545900" cy="3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Source and drain electrodes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7663500" y="1302587"/>
            <a:ext cx="1071000" cy="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Gate electrode pair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6278175" y="1197375"/>
            <a:ext cx="1534800" cy="34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Silicon nanowire</a:t>
            </a:r>
          </a:p>
        </p:txBody>
      </p:sp>
      <p:cxnSp>
        <p:nvCxnSpPr>
          <p:cNvPr id="95" name="Shape 95"/>
          <p:cNvCxnSpPr>
            <a:endCxn id="96" idx="2"/>
          </p:cNvCxnSpPr>
          <p:nvPr/>
        </p:nvCxnSpPr>
        <p:spPr>
          <a:xfrm rot="10800000" flipH="1">
            <a:off x="789425" y="4936700"/>
            <a:ext cx="405600" cy="589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97" name="Shape 97"/>
          <p:cNvCxnSpPr>
            <a:endCxn id="96" idx="2"/>
          </p:cNvCxnSpPr>
          <p:nvPr/>
        </p:nvCxnSpPr>
        <p:spPr>
          <a:xfrm rot="10800000">
            <a:off x="1195025" y="4936700"/>
            <a:ext cx="401700" cy="518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98" name="Shape 98"/>
          <p:cNvSpPr txBox="1"/>
          <p:nvPr/>
        </p:nvSpPr>
        <p:spPr>
          <a:xfrm>
            <a:off x="3305750" y="6024701"/>
            <a:ext cx="2113800" cy="5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Antigen recognition and binding events occur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384975" y="6024697"/>
            <a:ext cx="2042400" cy="58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Antibody modification of electrode gates</a:t>
            </a:r>
          </a:p>
        </p:txBody>
      </p:sp>
      <p:sp>
        <p:nvSpPr>
          <p:cNvPr id="100" name="Shape 100"/>
          <p:cNvSpPr/>
          <p:nvPr/>
        </p:nvSpPr>
        <p:spPr>
          <a:xfrm rot="-9758047">
            <a:off x="7241613" y="2071459"/>
            <a:ext cx="86440" cy="1418585"/>
          </a:xfrm>
          <a:prstGeom prst="can">
            <a:avLst>
              <a:gd name="adj" fmla="val 116470"/>
            </a:avLst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1" name="Shape 101"/>
          <p:cNvCxnSpPr>
            <a:stCxn id="100" idx="3"/>
            <a:endCxn id="94" idx="2"/>
          </p:cNvCxnSpPr>
          <p:nvPr/>
        </p:nvCxnSpPr>
        <p:spPr>
          <a:xfrm rot="10800000">
            <a:off x="7045433" y="1541302"/>
            <a:ext cx="452100" cy="5628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02" name="Shape 102"/>
          <p:cNvCxnSpPr/>
          <p:nvPr/>
        </p:nvCxnSpPr>
        <p:spPr>
          <a:xfrm>
            <a:off x="5264606" y="5041250"/>
            <a:ext cx="921900" cy="3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3" name="Shape 103"/>
          <p:cNvSpPr txBox="1"/>
          <p:nvPr/>
        </p:nvSpPr>
        <p:spPr>
          <a:xfrm>
            <a:off x="6297925" y="5955700"/>
            <a:ext cx="2501700" cy="72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Signal change occurs when antigen flow is introduced 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6">
            <a:alphaModFix/>
          </a:blip>
          <a:srcRect l="39809" t="32797" r="33562" b="35381"/>
          <a:stretch/>
        </p:blipFill>
        <p:spPr>
          <a:xfrm>
            <a:off x="478599" y="1034725"/>
            <a:ext cx="2781399" cy="24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/>
          <p:nvPr/>
        </p:nvSpPr>
        <p:spPr>
          <a:xfrm rot="6159005">
            <a:off x="7313095" y="1587873"/>
            <a:ext cx="138358" cy="1705880"/>
          </a:xfrm>
          <a:prstGeom prst="cube">
            <a:avLst>
              <a:gd name="adj" fmla="val 13886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/>
          <p:nvPr/>
        </p:nvSpPr>
        <p:spPr>
          <a:xfrm rot="6161499">
            <a:off x="7126706" y="2280912"/>
            <a:ext cx="148836" cy="1719647"/>
          </a:xfrm>
          <a:prstGeom prst="cube">
            <a:avLst>
              <a:gd name="adj" fmla="val 13886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07" name="Shape 107"/>
          <p:cNvCxnSpPr/>
          <p:nvPr/>
        </p:nvCxnSpPr>
        <p:spPr>
          <a:xfrm rot="10800000" flipH="1">
            <a:off x="7915543" y="2142708"/>
            <a:ext cx="299100" cy="712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08" name="Shape 108"/>
          <p:cNvCxnSpPr/>
          <p:nvPr/>
        </p:nvCxnSpPr>
        <p:spPr>
          <a:xfrm rot="10800000" flipH="1">
            <a:off x="7021825" y="2128000"/>
            <a:ext cx="1222800" cy="496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09" name="Shape 109"/>
          <p:cNvSpPr/>
          <p:nvPr/>
        </p:nvSpPr>
        <p:spPr>
          <a:xfrm rot="6162563">
            <a:off x="7767269" y="2534733"/>
            <a:ext cx="216812" cy="723383"/>
          </a:xfrm>
          <a:prstGeom prst="cube">
            <a:avLst>
              <a:gd name="adj" fmla="val 13886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110" name="Shape 110"/>
          <p:cNvCxnSpPr>
            <a:stCxn id="105" idx="3"/>
            <a:endCxn id="92" idx="0"/>
          </p:cNvCxnSpPr>
          <p:nvPr/>
        </p:nvCxnSpPr>
        <p:spPr>
          <a:xfrm flipH="1">
            <a:off x="5341378" y="2259840"/>
            <a:ext cx="1207500" cy="980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11" name="Shape 111"/>
          <p:cNvCxnSpPr>
            <a:stCxn id="106" idx="3"/>
            <a:endCxn id="92" idx="0"/>
          </p:cNvCxnSpPr>
          <p:nvPr/>
        </p:nvCxnSpPr>
        <p:spPr>
          <a:xfrm flipH="1">
            <a:off x="5341445" y="2957704"/>
            <a:ext cx="1019700" cy="282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96" name="Shape 96"/>
          <p:cNvSpPr txBox="1"/>
          <p:nvPr/>
        </p:nvSpPr>
        <p:spPr>
          <a:xfrm>
            <a:off x="405725" y="4418300"/>
            <a:ext cx="15786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Gate electrode pair</a:t>
            </a:r>
          </a:p>
        </p:txBody>
      </p:sp>
      <p:sp>
        <p:nvSpPr>
          <p:cNvPr id="112" name="Shape 112"/>
          <p:cNvSpPr txBox="1"/>
          <p:nvPr/>
        </p:nvSpPr>
        <p:spPr>
          <a:xfrm>
            <a:off x="2307650" y="5669400"/>
            <a:ext cx="913500" cy="6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Silicon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>
                <a:solidFill>
                  <a:srgbClr val="CC0000"/>
                </a:solidFill>
              </a:rPr>
              <a:t>nanowire</a:t>
            </a:r>
          </a:p>
        </p:txBody>
      </p:sp>
      <p:cxnSp>
        <p:nvCxnSpPr>
          <p:cNvPr id="113" name="Shape 113"/>
          <p:cNvCxnSpPr>
            <a:endCxn id="112" idx="1"/>
          </p:cNvCxnSpPr>
          <p:nvPr/>
        </p:nvCxnSpPr>
        <p:spPr>
          <a:xfrm>
            <a:off x="1331450" y="5498400"/>
            <a:ext cx="976200" cy="483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14" name="Shape 114"/>
          <p:cNvCxnSpPr>
            <a:endCxn id="112" idx="3"/>
          </p:cNvCxnSpPr>
          <p:nvPr/>
        </p:nvCxnSpPr>
        <p:spPr>
          <a:xfrm flipH="1">
            <a:off x="3221150" y="5504400"/>
            <a:ext cx="884700" cy="477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15" name="Shape 115"/>
          <p:cNvSpPr txBox="1"/>
          <p:nvPr/>
        </p:nvSpPr>
        <p:spPr>
          <a:xfrm>
            <a:off x="580675" y="1542800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Gate 2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2233425" y="2488375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Gate 1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2356550" y="1573300"/>
            <a:ext cx="837300" cy="48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716625" y="2565412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Drain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1924525" y="2896175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40um</a:t>
            </a:r>
          </a:p>
        </p:txBody>
      </p:sp>
      <p:cxnSp>
        <p:nvCxnSpPr>
          <p:cNvPr id="120" name="Shape 120"/>
          <p:cNvCxnSpPr/>
          <p:nvPr/>
        </p:nvCxnSpPr>
        <p:spPr>
          <a:xfrm rot="10800000" flipH="1">
            <a:off x="1447925" y="3427475"/>
            <a:ext cx="1607100" cy="3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1" name="Shape 121"/>
          <p:cNvSpPr txBox="1"/>
          <p:nvPr/>
        </p:nvSpPr>
        <p:spPr>
          <a:xfrm flipH="1">
            <a:off x="189976" y="3460337"/>
            <a:ext cx="3820800" cy="3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Dimensions:  Silicon nanowire 30 nm in diameter,  gate gap distance is 2 um</a:t>
            </a:r>
          </a:p>
        </p:txBody>
      </p:sp>
    </p:spTree>
    <p:extLst>
      <p:ext uri="{BB962C8B-B14F-4D97-AF65-F5344CB8AC3E}">
        <p14:creationId xmlns:p14="http://schemas.microsoft.com/office/powerpoint/2010/main" val="139343373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What is </a:t>
            </a:r>
            <a:r>
              <a:rPr lang="en-US" dirty="0" smtClean="0"/>
              <a:t>a </a:t>
            </a:r>
            <a:r>
              <a:rPr lang="en" dirty="0" smtClean="0"/>
              <a:t>microfluidic</a:t>
            </a:r>
            <a:r>
              <a:rPr lang="en-US" dirty="0" smtClean="0"/>
              <a:t> system</a:t>
            </a:r>
            <a:r>
              <a:rPr lang="en" dirty="0" smtClean="0"/>
              <a:t> </a:t>
            </a:r>
            <a:r>
              <a:rPr lang="en" dirty="0"/>
              <a:t>and why is it useful?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409625" y="1356866"/>
            <a:ext cx="4461300" cy="4824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Microfluidics is a network of micro-sized channels that handle small </a:t>
            </a:r>
            <a:r>
              <a:rPr lang="en-US" dirty="0" smtClean="0"/>
              <a:t>fluid samples</a:t>
            </a:r>
            <a:endParaRPr lang="en" dirty="0"/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 amt="93000"/>
          </a:blip>
          <a:srcRect l="4031" t="42779" r="8326" b="22066"/>
          <a:stretch/>
        </p:blipFill>
        <p:spPr>
          <a:xfrm>
            <a:off x="457725" y="1536625"/>
            <a:ext cx="3748924" cy="25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Shape 129"/>
          <p:cNvCxnSpPr>
            <a:endCxn id="130" idx="1"/>
          </p:cNvCxnSpPr>
          <p:nvPr/>
        </p:nvCxnSpPr>
        <p:spPr>
          <a:xfrm rot="10800000" flipH="1">
            <a:off x="3181200" y="1967650"/>
            <a:ext cx="367800" cy="1953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0" name="Shape 130"/>
          <p:cNvSpPr txBox="1"/>
          <p:nvPr/>
        </p:nvSpPr>
        <p:spPr>
          <a:xfrm>
            <a:off x="3549000" y="1699600"/>
            <a:ext cx="6576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Inlets</a:t>
            </a:r>
          </a:p>
        </p:txBody>
      </p:sp>
      <p:cxnSp>
        <p:nvCxnSpPr>
          <p:cNvPr id="131" name="Shape 131"/>
          <p:cNvCxnSpPr>
            <a:endCxn id="132" idx="2"/>
          </p:cNvCxnSpPr>
          <p:nvPr/>
        </p:nvCxnSpPr>
        <p:spPr>
          <a:xfrm rot="10800000">
            <a:off x="1176762" y="2914558"/>
            <a:ext cx="310800" cy="245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2" name="Shape 132"/>
          <p:cNvSpPr txBox="1"/>
          <p:nvPr/>
        </p:nvSpPr>
        <p:spPr>
          <a:xfrm>
            <a:off x="707712" y="2378458"/>
            <a:ext cx="9381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Outlet</a:t>
            </a:r>
          </a:p>
        </p:txBody>
      </p:sp>
      <p:cxnSp>
        <p:nvCxnSpPr>
          <p:cNvPr id="133" name="Shape 133"/>
          <p:cNvCxnSpPr/>
          <p:nvPr/>
        </p:nvCxnSpPr>
        <p:spPr>
          <a:xfrm>
            <a:off x="2362250" y="3205600"/>
            <a:ext cx="324900" cy="569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4" name="Shape 134"/>
          <p:cNvSpPr txBox="1"/>
          <p:nvPr/>
        </p:nvSpPr>
        <p:spPr>
          <a:xfrm>
            <a:off x="2687150" y="3691733"/>
            <a:ext cx="16839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Micro-channels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What is </a:t>
            </a:r>
            <a:r>
              <a:rPr lang="en-US" dirty="0" smtClean="0"/>
              <a:t>a </a:t>
            </a:r>
            <a:r>
              <a:rPr lang="en" dirty="0" smtClean="0"/>
              <a:t>microfluidic</a:t>
            </a:r>
            <a:r>
              <a:rPr lang="en-US" dirty="0" smtClean="0"/>
              <a:t> system</a:t>
            </a:r>
            <a:r>
              <a:rPr lang="en" dirty="0" smtClean="0"/>
              <a:t> </a:t>
            </a:r>
            <a:r>
              <a:rPr lang="en" dirty="0"/>
              <a:t>and why is it useful?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409625" y="1356866"/>
            <a:ext cx="4461300" cy="4824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Microfluidics is a network of micro-sized channels that handle small </a:t>
            </a:r>
            <a:r>
              <a:rPr lang="en-US" dirty="0" smtClean="0"/>
              <a:t>fluid samples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Used to mix, sort, and transfer </a:t>
            </a:r>
            <a:r>
              <a:rPr lang="en" dirty="0" smtClean="0"/>
              <a:t>fluids</a:t>
            </a:r>
            <a:endParaRPr lang="en" dirty="0"/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 amt="93000"/>
          </a:blip>
          <a:srcRect l="4031" t="42779" r="8326" b="22066"/>
          <a:stretch/>
        </p:blipFill>
        <p:spPr>
          <a:xfrm>
            <a:off x="457725" y="1536625"/>
            <a:ext cx="3748924" cy="25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Shape 129"/>
          <p:cNvCxnSpPr>
            <a:endCxn id="130" idx="1"/>
          </p:cNvCxnSpPr>
          <p:nvPr/>
        </p:nvCxnSpPr>
        <p:spPr>
          <a:xfrm rot="10800000" flipH="1">
            <a:off x="3181200" y="1967650"/>
            <a:ext cx="367800" cy="1953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0" name="Shape 130"/>
          <p:cNvSpPr txBox="1"/>
          <p:nvPr/>
        </p:nvSpPr>
        <p:spPr>
          <a:xfrm>
            <a:off x="3549000" y="1699600"/>
            <a:ext cx="6576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Inlets</a:t>
            </a:r>
          </a:p>
        </p:txBody>
      </p:sp>
      <p:cxnSp>
        <p:nvCxnSpPr>
          <p:cNvPr id="131" name="Shape 131"/>
          <p:cNvCxnSpPr>
            <a:endCxn id="132" idx="2"/>
          </p:cNvCxnSpPr>
          <p:nvPr/>
        </p:nvCxnSpPr>
        <p:spPr>
          <a:xfrm rot="10800000">
            <a:off x="1176762" y="2914558"/>
            <a:ext cx="310800" cy="245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2" name="Shape 132"/>
          <p:cNvSpPr txBox="1"/>
          <p:nvPr/>
        </p:nvSpPr>
        <p:spPr>
          <a:xfrm>
            <a:off x="707712" y="2378458"/>
            <a:ext cx="9381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Outlet</a:t>
            </a:r>
          </a:p>
        </p:txBody>
      </p:sp>
      <p:cxnSp>
        <p:nvCxnSpPr>
          <p:cNvPr id="133" name="Shape 133"/>
          <p:cNvCxnSpPr/>
          <p:nvPr/>
        </p:nvCxnSpPr>
        <p:spPr>
          <a:xfrm>
            <a:off x="2362250" y="3205600"/>
            <a:ext cx="324900" cy="569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4" name="Shape 134"/>
          <p:cNvSpPr txBox="1"/>
          <p:nvPr/>
        </p:nvSpPr>
        <p:spPr>
          <a:xfrm>
            <a:off x="2687150" y="3691733"/>
            <a:ext cx="16839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Micro-channels</a:t>
            </a:r>
          </a:p>
        </p:txBody>
      </p:sp>
    </p:spTree>
    <p:extLst>
      <p:ext uri="{BB962C8B-B14F-4D97-AF65-F5344CB8AC3E}">
        <p14:creationId xmlns:p14="http://schemas.microsoft.com/office/powerpoint/2010/main" val="14675414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What is </a:t>
            </a:r>
            <a:r>
              <a:rPr lang="en-US" dirty="0" smtClean="0"/>
              <a:t>a </a:t>
            </a:r>
            <a:r>
              <a:rPr lang="en" dirty="0" smtClean="0"/>
              <a:t>microfluidic</a:t>
            </a:r>
            <a:r>
              <a:rPr lang="en-US" dirty="0" smtClean="0"/>
              <a:t> system</a:t>
            </a:r>
            <a:r>
              <a:rPr lang="en" dirty="0" smtClean="0"/>
              <a:t> </a:t>
            </a:r>
            <a:r>
              <a:rPr lang="en" dirty="0"/>
              <a:t>and why is it useful?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409625" y="1356866"/>
            <a:ext cx="4461300" cy="4824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Microfluidics is a network of micro-sized channels that handle small </a:t>
            </a:r>
            <a:r>
              <a:rPr lang="en-US" dirty="0" smtClean="0"/>
              <a:t>fluid samples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Used to mix, sort, and transfer </a:t>
            </a:r>
            <a:r>
              <a:rPr lang="en" dirty="0" smtClean="0"/>
              <a:t>fluids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Come in various arrays of patterns and designs depending on the </a:t>
            </a:r>
            <a:r>
              <a:rPr lang="en" dirty="0" smtClean="0"/>
              <a:t>purpose</a:t>
            </a:r>
            <a:endParaRPr lang="en" dirty="0"/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 amt="93000"/>
          </a:blip>
          <a:srcRect l="4031" t="42779" r="8326" b="22066"/>
          <a:stretch/>
        </p:blipFill>
        <p:spPr>
          <a:xfrm>
            <a:off x="457725" y="1536625"/>
            <a:ext cx="3748924" cy="25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Shape 129"/>
          <p:cNvCxnSpPr>
            <a:endCxn id="130" idx="1"/>
          </p:cNvCxnSpPr>
          <p:nvPr/>
        </p:nvCxnSpPr>
        <p:spPr>
          <a:xfrm rot="10800000" flipH="1">
            <a:off x="3181200" y="1967650"/>
            <a:ext cx="367800" cy="1953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0" name="Shape 130"/>
          <p:cNvSpPr txBox="1"/>
          <p:nvPr/>
        </p:nvSpPr>
        <p:spPr>
          <a:xfrm>
            <a:off x="3549000" y="1699600"/>
            <a:ext cx="6576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Inlets</a:t>
            </a:r>
          </a:p>
        </p:txBody>
      </p:sp>
      <p:cxnSp>
        <p:nvCxnSpPr>
          <p:cNvPr id="131" name="Shape 131"/>
          <p:cNvCxnSpPr>
            <a:endCxn id="132" idx="2"/>
          </p:cNvCxnSpPr>
          <p:nvPr/>
        </p:nvCxnSpPr>
        <p:spPr>
          <a:xfrm rot="10800000">
            <a:off x="1176762" y="2914558"/>
            <a:ext cx="310800" cy="245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2" name="Shape 132"/>
          <p:cNvSpPr txBox="1"/>
          <p:nvPr/>
        </p:nvSpPr>
        <p:spPr>
          <a:xfrm>
            <a:off x="707712" y="2378458"/>
            <a:ext cx="9381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Outlet</a:t>
            </a:r>
          </a:p>
        </p:txBody>
      </p:sp>
      <p:cxnSp>
        <p:nvCxnSpPr>
          <p:cNvPr id="133" name="Shape 133"/>
          <p:cNvCxnSpPr/>
          <p:nvPr/>
        </p:nvCxnSpPr>
        <p:spPr>
          <a:xfrm>
            <a:off x="2362250" y="3205600"/>
            <a:ext cx="324900" cy="569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4" name="Shape 134"/>
          <p:cNvSpPr txBox="1"/>
          <p:nvPr/>
        </p:nvSpPr>
        <p:spPr>
          <a:xfrm>
            <a:off x="2687150" y="3691733"/>
            <a:ext cx="16839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Micro-channels</a:t>
            </a:r>
          </a:p>
        </p:txBody>
      </p:sp>
    </p:spTree>
    <p:extLst>
      <p:ext uri="{BB962C8B-B14F-4D97-AF65-F5344CB8AC3E}">
        <p14:creationId xmlns:p14="http://schemas.microsoft.com/office/powerpoint/2010/main" val="192680774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What is </a:t>
            </a:r>
            <a:r>
              <a:rPr lang="en-US" dirty="0" smtClean="0"/>
              <a:t>a </a:t>
            </a:r>
            <a:r>
              <a:rPr lang="en" dirty="0" smtClean="0"/>
              <a:t>microfluidic</a:t>
            </a:r>
            <a:r>
              <a:rPr lang="en-US" dirty="0" smtClean="0"/>
              <a:t> system</a:t>
            </a:r>
            <a:r>
              <a:rPr lang="en" dirty="0" smtClean="0"/>
              <a:t> </a:t>
            </a:r>
            <a:r>
              <a:rPr lang="en" dirty="0"/>
              <a:t>and why is it useful?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409625" y="1356866"/>
            <a:ext cx="4461300" cy="4824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Microfluidics is a network of micro-sized channels that handle small </a:t>
            </a:r>
            <a:r>
              <a:rPr lang="en-US" dirty="0" smtClean="0"/>
              <a:t>fluid samples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Used to mix, sort, and transfer </a:t>
            </a:r>
            <a:r>
              <a:rPr lang="en" dirty="0" smtClean="0"/>
              <a:t>fluids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Come in various arrays of patterns and designs depending on the </a:t>
            </a:r>
            <a:r>
              <a:rPr lang="en" dirty="0" smtClean="0"/>
              <a:t>purpose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Properties</a:t>
            </a:r>
            <a:r>
              <a:rPr lang="en" dirty="0" smtClean="0"/>
              <a:t>:</a:t>
            </a:r>
            <a:endParaRPr lang="en" dirty="0"/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 amt="93000"/>
          </a:blip>
          <a:srcRect l="4031" t="42779" r="8326" b="22066"/>
          <a:stretch/>
        </p:blipFill>
        <p:spPr>
          <a:xfrm>
            <a:off x="457725" y="1536625"/>
            <a:ext cx="3748924" cy="25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Shape 129"/>
          <p:cNvCxnSpPr>
            <a:endCxn id="130" idx="1"/>
          </p:cNvCxnSpPr>
          <p:nvPr/>
        </p:nvCxnSpPr>
        <p:spPr>
          <a:xfrm rot="10800000" flipH="1">
            <a:off x="3181200" y="1967650"/>
            <a:ext cx="367800" cy="1953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0" name="Shape 130"/>
          <p:cNvSpPr txBox="1"/>
          <p:nvPr/>
        </p:nvSpPr>
        <p:spPr>
          <a:xfrm>
            <a:off x="3549000" y="1699600"/>
            <a:ext cx="6576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Inlets</a:t>
            </a:r>
          </a:p>
        </p:txBody>
      </p:sp>
      <p:cxnSp>
        <p:nvCxnSpPr>
          <p:cNvPr id="131" name="Shape 131"/>
          <p:cNvCxnSpPr>
            <a:endCxn id="132" idx="2"/>
          </p:cNvCxnSpPr>
          <p:nvPr/>
        </p:nvCxnSpPr>
        <p:spPr>
          <a:xfrm rot="10800000">
            <a:off x="1176762" y="2914558"/>
            <a:ext cx="310800" cy="245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2" name="Shape 132"/>
          <p:cNvSpPr txBox="1"/>
          <p:nvPr/>
        </p:nvSpPr>
        <p:spPr>
          <a:xfrm>
            <a:off x="707712" y="2378458"/>
            <a:ext cx="9381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Outlet</a:t>
            </a:r>
          </a:p>
        </p:txBody>
      </p:sp>
      <p:cxnSp>
        <p:nvCxnSpPr>
          <p:cNvPr id="133" name="Shape 133"/>
          <p:cNvCxnSpPr/>
          <p:nvPr/>
        </p:nvCxnSpPr>
        <p:spPr>
          <a:xfrm>
            <a:off x="2362250" y="3205600"/>
            <a:ext cx="324900" cy="569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4" name="Shape 134"/>
          <p:cNvSpPr txBox="1"/>
          <p:nvPr/>
        </p:nvSpPr>
        <p:spPr>
          <a:xfrm>
            <a:off x="2687150" y="3691733"/>
            <a:ext cx="16839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Micro-channels</a:t>
            </a:r>
          </a:p>
        </p:txBody>
      </p:sp>
    </p:spTree>
    <p:extLst>
      <p:ext uri="{BB962C8B-B14F-4D97-AF65-F5344CB8AC3E}">
        <p14:creationId xmlns:p14="http://schemas.microsoft.com/office/powerpoint/2010/main" val="212822439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What is </a:t>
            </a:r>
            <a:r>
              <a:rPr lang="en-US" dirty="0" smtClean="0"/>
              <a:t>a </a:t>
            </a:r>
            <a:r>
              <a:rPr lang="en" dirty="0" smtClean="0"/>
              <a:t>microfluidic</a:t>
            </a:r>
            <a:r>
              <a:rPr lang="en-US" dirty="0" smtClean="0"/>
              <a:t> system</a:t>
            </a:r>
            <a:r>
              <a:rPr lang="en" dirty="0" smtClean="0"/>
              <a:t> </a:t>
            </a:r>
            <a:r>
              <a:rPr lang="en" dirty="0"/>
              <a:t>and why is it useful?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409625" y="1356866"/>
            <a:ext cx="4461300" cy="4824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Microfluidics is a network of micro-sized channels that handle small </a:t>
            </a:r>
            <a:r>
              <a:rPr lang="en-US" dirty="0" smtClean="0"/>
              <a:t>fluid samples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Used to mix, sort, and transfer </a:t>
            </a:r>
            <a:r>
              <a:rPr lang="en" dirty="0" smtClean="0"/>
              <a:t>fluids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Come in various arrays of patterns and designs depending on the </a:t>
            </a:r>
            <a:r>
              <a:rPr lang="en" dirty="0" smtClean="0"/>
              <a:t>purpose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Properties: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" sz="1800" dirty="0"/>
              <a:t>Inexpensive and </a:t>
            </a:r>
            <a:r>
              <a:rPr lang="en" sz="1800" dirty="0" smtClean="0"/>
              <a:t>compact</a:t>
            </a:r>
            <a:endParaRPr lang="en" sz="1800" dirty="0"/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 amt="93000"/>
          </a:blip>
          <a:srcRect l="4031" t="42779" r="8326" b="22066"/>
          <a:stretch/>
        </p:blipFill>
        <p:spPr>
          <a:xfrm>
            <a:off x="457725" y="1536625"/>
            <a:ext cx="3748924" cy="25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Shape 129"/>
          <p:cNvCxnSpPr>
            <a:endCxn id="130" idx="1"/>
          </p:cNvCxnSpPr>
          <p:nvPr/>
        </p:nvCxnSpPr>
        <p:spPr>
          <a:xfrm rot="10800000" flipH="1">
            <a:off x="3181200" y="1967650"/>
            <a:ext cx="367800" cy="1953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0" name="Shape 130"/>
          <p:cNvSpPr txBox="1"/>
          <p:nvPr/>
        </p:nvSpPr>
        <p:spPr>
          <a:xfrm>
            <a:off x="3549000" y="1699600"/>
            <a:ext cx="6576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Inlets</a:t>
            </a:r>
          </a:p>
        </p:txBody>
      </p:sp>
      <p:cxnSp>
        <p:nvCxnSpPr>
          <p:cNvPr id="131" name="Shape 131"/>
          <p:cNvCxnSpPr>
            <a:endCxn id="132" idx="2"/>
          </p:cNvCxnSpPr>
          <p:nvPr/>
        </p:nvCxnSpPr>
        <p:spPr>
          <a:xfrm rot="10800000">
            <a:off x="1176762" y="2914558"/>
            <a:ext cx="310800" cy="245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2" name="Shape 132"/>
          <p:cNvSpPr txBox="1"/>
          <p:nvPr/>
        </p:nvSpPr>
        <p:spPr>
          <a:xfrm>
            <a:off x="707712" y="2378458"/>
            <a:ext cx="9381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Outlet</a:t>
            </a:r>
          </a:p>
        </p:txBody>
      </p:sp>
      <p:cxnSp>
        <p:nvCxnSpPr>
          <p:cNvPr id="133" name="Shape 133"/>
          <p:cNvCxnSpPr/>
          <p:nvPr/>
        </p:nvCxnSpPr>
        <p:spPr>
          <a:xfrm>
            <a:off x="2362250" y="3205600"/>
            <a:ext cx="324900" cy="569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4" name="Shape 134"/>
          <p:cNvSpPr txBox="1"/>
          <p:nvPr/>
        </p:nvSpPr>
        <p:spPr>
          <a:xfrm>
            <a:off x="2687150" y="3691733"/>
            <a:ext cx="16839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Micro-channels</a:t>
            </a:r>
          </a:p>
        </p:txBody>
      </p:sp>
    </p:spTree>
    <p:extLst>
      <p:ext uri="{BB962C8B-B14F-4D97-AF65-F5344CB8AC3E}">
        <p14:creationId xmlns:p14="http://schemas.microsoft.com/office/powerpoint/2010/main" val="58553754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What is </a:t>
            </a:r>
            <a:r>
              <a:rPr lang="en-US" dirty="0" smtClean="0"/>
              <a:t>a </a:t>
            </a:r>
            <a:r>
              <a:rPr lang="en" dirty="0" smtClean="0"/>
              <a:t>microfluidic</a:t>
            </a:r>
            <a:r>
              <a:rPr lang="en-US" dirty="0" smtClean="0"/>
              <a:t> system</a:t>
            </a:r>
            <a:r>
              <a:rPr lang="en" dirty="0" smtClean="0"/>
              <a:t> </a:t>
            </a:r>
            <a:r>
              <a:rPr lang="en" dirty="0"/>
              <a:t>and why is it useful?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409625" y="1356866"/>
            <a:ext cx="4461300" cy="4824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Microfluidics is a network of micro-sized channels that handle small </a:t>
            </a:r>
            <a:r>
              <a:rPr lang="en-US" dirty="0" smtClean="0"/>
              <a:t>fluid samples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Used to mix, sort, and transfer </a:t>
            </a:r>
            <a:r>
              <a:rPr lang="en" dirty="0" smtClean="0"/>
              <a:t>fluids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Come in various arrays of patterns and designs depending on the </a:t>
            </a:r>
            <a:r>
              <a:rPr lang="en" dirty="0" smtClean="0"/>
              <a:t>purpose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Properties: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" sz="1800" dirty="0"/>
              <a:t>Inexpensive and compact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" sz="1800" dirty="0"/>
              <a:t>Multiple inputs 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 amt="93000"/>
          </a:blip>
          <a:srcRect l="4031" t="42779" r="8326" b="22066"/>
          <a:stretch/>
        </p:blipFill>
        <p:spPr>
          <a:xfrm>
            <a:off x="457725" y="1536625"/>
            <a:ext cx="3748924" cy="25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Shape 129"/>
          <p:cNvCxnSpPr>
            <a:endCxn id="130" idx="1"/>
          </p:cNvCxnSpPr>
          <p:nvPr/>
        </p:nvCxnSpPr>
        <p:spPr>
          <a:xfrm rot="10800000" flipH="1">
            <a:off x="3181200" y="1967650"/>
            <a:ext cx="367800" cy="1953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0" name="Shape 130"/>
          <p:cNvSpPr txBox="1"/>
          <p:nvPr/>
        </p:nvSpPr>
        <p:spPr>
          <a:xfrm>
            <a:off x="3549000" y="1699600"/>
            <a:ext cx="6576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Inlets</a:t>
            </a:r>
          </a:p>
        </p:txBody>
      </p:sp>
      <p:cxnSp>
        <p:nvCxnSpPr>
          <p:cNvPr id="131" name="Shape 131"/>
          <p:cNvCxnSpPr>
            <a:endCxn id="132" idx="2"/>
          </p:cNvCxnSpPr>
          <p:nvPr/>
        </p:nvCxnSpPr>
        <p:spPr>
          <a:xfrm rot="10800000">
            <a:off x="1176762" y="2914558"/>
            <a:ext cx="310800" cy="245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2" name="Shape 132"/>
          <p:cNvSpPr txBox="1"/>
          <p:nvPr/>
        </p:nvSpPr>
        <p:spPr>
          <a:xfrm>
            <a:off x="707712" y="2378458"/>
            <a:ext cx="9381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Outlet</a:t>
            </a:r>
          </a:p>
        </p:txBody>
      </p:sp>
      <p:cxnSp>
        <p:nvCxnSpPr>
          <p:cNvPr id="133" name="Shape 133"/>
          <p:cNvCxnSpPr/>
          <p:nvPr/>
        </p:nvCxnSpPr>
        <p:spPr>
          <a:xfrm>
            <a:off x="2362250" y="3205600"/>
            <a:ext cx="324900" cy="569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4" name="Shape 134"/>
          <p:cNvSpPr txBox="1"/>
          <p:nvPr/>
        </p:nvSpPr>
        <p:spPr>
          <a:xfrm>
            <a:off x="2687150" y="3691733"/>
            <a:ext cx="16839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Micro-channels</a:t>
            </a:r>
          </a:p>
        </p:txBody>
      </p:sp>
    </p:spTree>
    <p:extLst>
      <p:ext uri="{BB962C8B-B14F-4D97-AF65-F5344CB8AC3E}">
        <p14:creationId xmlns:p14="http://schemas.microsoft.com/office/powerpoint/2010/main" val="7933557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 smtClean="0"/>
              <a:t>Motivation: Personalized Medicine</a:t>
            </a:r>
            <a:endParaRPr lang="en" dirty="0"/>
          </a:p>
        </p:txBody>
      </p:sp>
      <p:pic>
        <p:nvPicPr>
          <p:cNvPr id="67" name="Shape 67"/>
          <p:cNvPicPr preferRelativeResize="0"/>
          <p:nvPr/>
        </p:nvPicPr>
        <p:blipFill rotWithShape="1">
          <a:blip r:embed="rId3">
            <a:alphaModFix/>
          </a:blip>
          <a:srcRect l="3841" t="1859" r="5978" b="9180"/>
          <a:stretch/>
        </p:blipFill>
        <p:spPr>
          <a:xfrm>
            <a:off x="311699" y="1270450"/>
            <a:ext cx="3856240" cy="529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What is </a:t>
            </a:r>
            <a:r>
              <a:rPr lang="en-US" dirty="0" smtClean="0"/>
              <a:t>a </a:t>
            </a:r>
            <a:r>
              <a:rPr lang="en" dirty="0" smtClean="0"/>
              <a:t>microfluidic</a:t>
            </a:r>
            <a:r>
              <a:rPr lang="en-US" dirty="0" smtClean="0"/>
              <a:t> system</a:t>
            </a:r>
            <a:r>
              <a:rPr lang="en" dirty="0" smtClean="0"/>
              <a:t> </a:t>
            </a:r>
            <a:r>
              <a:rPr lang="en" dirty="0"/>
              <a:t>and why is it useful?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409625" y="1356866"/>
            <a:ext cx="4461300" cy="4824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Microfluidics is a network of micro-sized channels that handle small </a:t>
            </a:r>
            <a:r>
              <a:rPr lang="en-US" dirty="0" smtClean="0"/>
              <a:t>fluid samples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Used to mix, sort, and transfer </a:t>
            </a:r>
            <a:r>
              <a:rPr lang="en" dirty="0" smtClean="0"/>
              <a:t>fluids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Come in various arrays of patterns and designs depending on the </a:t>
            </a:r>
            <a:r>
              <a:rPr lang="en" dirty="0" smtClean="0"/>
              <a:t>purpose</a:t>
            </a:r>
            <a:endParaRPr lang="en" dirty="0"/>
          </a:p>
          <a:p>
            <a:pPr marL="514350" lvl="0" indent="-285750" rtl="0"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Properties: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" sz="1800" dirty="0"/>
              <a:t>Inexpensive and compact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" sz="1800" dirty="0"/>
              <a:t>Multiple inputs 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SzPct val="100000"/>
              <a:buFont typeface="Arial" charset="0"/>
              <a:buChar char="•"/>
            </a:pPr>
            <a:r>
              <a:rPr lang="en" sz="1800" dirty="0"/>
              <a:t>Laminar flow (diffusion mixing)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 amt="93000"/>
          </a:blip>
          <a:srcRect l="4031" t="42779" r="8326" b="22066"/>
          <a:stretch/>
        </p:blipFill>
        <p:spPr>
          <a:xfrm>
            <a:off x="457725" y="1536625"/>
            <a:ext cx="3748924" cy="25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" name="Shape 129"/>
          <p:cNvCxnSpPr>
            <a:endCxn id="130" idx="1"/>
          </p:cNvCxnSpPr>
          <p:nvPr/>
        </p:nvCxnSpPr>
        <p:spPr>
          <a:xfrm rot="10800000" flipH="1">
            <a:off x="3181200" y="1967650"/>
            <a:ext cx="367800" cy="1953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0" name="Shape 130"/>
          <p:cNvSpPr txBox="1"/>
          <p:nvPr/>
        </p:nvSpPr>
        <p:spPr>
          <a:xfrm>
            <a:off x="3549000" y="1699600"/>
            <a:ext cx="6576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Inlets</a:t>
            </a:r>
          </a:p>
        </p:txBody>
      </p:sp>
      <p:cxnSp>
        <p:nvCxnSpPr>
          <p:cNvPr id="131" name="Shape 131"/>
          <p:cNvCxnSpPr>
            <a:endCxn id="132" idx="2"/>
          </p:cNvCxnSpPr>
          <p:nvPr/>
        </p:nvCxnSpPr>
        <p:spPr>
          <a:xfrm rot="10800000">
            <a:off x="1176762" y="2914558"/>
            <a:ext cx="310800" cy="245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2" name="Shape 132"/>
          <p:cNvSpPr txBox="1"/>
          <p:nvPr/>
        </p:nvSpPr>
        <p:spPr>
          <a:xfrm>
            <a:off x="707712" y="2378458"/>
            <a:ext cx="9381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Outlet</a:t>
            </a:r>
          </a:p>
        </p:txBody>
      </p:sp>
      <p:cxnSp>
        <p:nvCxnSpPr>
          <p:cNvPr id="133" name="Shape 133"/>
          <p:cNvCxnSpPr/>
          <p:nvPr/>
        </p:nvCxnSpPr>
        <p:spPr>
          <a:xfrm>
            <a:off x="2362250" y="3205600"/>
            <a:ext cx="324900" cy="569100"/>
          </a:xfrm>
          <a:prstGeom prst="straightConnector1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4" name="Shape 134"/>
          <p:cNvSpPr txBox="1"/>
          <p:nvPr/>
        </p:nvSpPr>
        <p:spPr>
          <a:xfrm>
            <a:off x="2687150" y="3691733"/>
            <a:ext cx="1683900" cy="53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Micro-channels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162" y="4096950"/>
            <a:ext cx="3260050" cy="2373500"/>
          </a:xfrm>
          <a:prstGeom prst="flowChartManualInpu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4675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Microfluidic System </a:t>
            </a:r>
            <a:r>
              <a:rPr lang="en-US" dirty="0" smtClean="0"/>
              <a:t>Demonstration</a:t>
            </a:r>
            <a:endParaRPr lang="en" dirty="0"/>
          </a:p>
        </p:txBody>
      </p:sp>
      <p:pic>
        <p:nvPicPr>
          <p:cNvPr id="5" name="Microscope_vid1_cyDcJ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9000"/>
          </a:blip>
          <a:srcRect l="15403" t="8621" b="28207"/>
          <a:stretch/>
        </p:blipFill>
        <p:spPr>
          <a:xfrm rot="21600000">
            <a:off x="230522" y="1676400"/>
            <a:ext cx="8682955" cy="4322617"/>
          </a:xfrm>
          <a:prstGeom prst="rect">
            <a:avLst/>
          </a:prstGeom>
          <a:ln>
            <a:solidFill>
              <a:schemeClr val="accent1">
                <a:alpha val="94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11700" y="6010774"/>
            <a:ext cx="698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Channel </a:t>
            </a:r>
            <a:r>
              <a:rPr lang="de-DE" dirty="0" err="1"/>
              <a:t>width</a:t>
            </a:r>
            <a:r>
              <a:rPr lang="de-DE" dirty="0"/>
              <a:t>: 50um, 100um, 200um  </a:t>
            </a:r>
          </a:p>
        </p:txBody>
      </p:sp>
    </p:spTree>
    <p:extLst>
      <p:ext uri="{BB962C8B-B14F-4D97-AF65-F5344CB8AC3E}">
        <p14:creationId xmlns:p14="http://schemas.microsoft.com/office/powerpoint/2010/main" val="14227183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/>
              <a:t>Microfluidic System </a:t>
            </a:r>
            <a:r>
              <a:rPr lang="en-US" dirty="0" smtClean="0"/>
              <a:t>Demonstration</a:t>
            </a:r>
            <a:endParaRPr lang="en" dirty="0"/>
          </a:p>
        </p:txBody>
      </p:sp>
      <p:sp>
        <p:nvSpPr>
          <p:cNvPr id="2" name="TextBox 1"/>
          <p:cNvSpPr txBox="1"/>
          <p:nvPr/>
        </p:nvSpPr>
        <p:spPr>
          <a:xfrm>
            <a:off x="1310464" y="6010774"/>
            <a:ext cx="6988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Channel </a:t>
            </a:r>
            <a:r>
              <a:rPr lang="de-DE" dirty="0" err="1"/>
              <a:t>width</a:t>
            </a:r>
            <a:r>
              <a:rPr lang="de-DE" dirty="0"/>
              <a:t>: 50um, 100um, 200um 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93" y="1189763"/>
            <a:ext cx="6428014" cy="482101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Microfluidic Chip Fabrication</a:t>
            </a:r>
          </a:p>
        </p:txBody>
      </p:sp>
      <p:sp>
        <p:nvSpPr>
          <p:cNvPr id="154" name="Shape 154"/>
          <p:cNvSpPr/>
          <p:nvPr/>
        </p:nvSpPr>
        <p:spPr>
          <a:xfrm>
            <a:off x="894911" y="1704839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1</a:t>
            </a:r>
          </a:p>
        </p:txBody>
      </p:sp>
      <p:cxnSp>
        <p:nvCxnSpPr>
          <p:cNvPr id="161" name="Shape 161"/>
          <p:cNvCxnSpPr/>
          <p:nvPr/>
        </p:nvCxnSpPr>
        <p:spPr>
          <a:xfrm flipH="1">
            <a:off x="2140861" y="2724564"/>
            <a:ext cx="74400" cy="446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62" name="Shape 162"/>
          <p:cNvSpPr txBox="1"/>
          <p:nvPr/>
        </p:nvSpPr>
        <p:spPr>
          <a:xfrm>
            <a:off x="1694611" y="2366639"/>
            <a:ext cx="11511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  SU-8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1266911" y="1698539"/>
            <a:ext cx="1863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Coat with SU-8</a:t>
            </a:r>
          </a:p>
        </p:txBody>
      </p:sp>
      <p:cxnSp>
        <p:nvCxnSpPr>
          <p:cNvPr id="170" name="Shape 170"/>
          <p:cNvCxnSpPr/>
          <p:nvPr/>
        </p:nvCxnSpPr>
        <p:spPr>
          <a:xfrm>
            <a:off x="280200" y="3986875"/>
            <a:ext cx="861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8" name="Shape 147"/>
          <p:cNvPicPr preferRelativeResize="0"/>
          <p:nvPr/>
        </p:nvPicPr>
        <p:blipFill rotWithShape="1">
          <a:blip r:embed="rId3">
            <a:alphaModFix/>
          </a:blip>
          <a:srcRect l="36633" t="17527" r="35899" b="60833"/>
          <a:stretch/>
        </p:blipFill>
        <p:spPr>
          <a:xfrm>
            <a:off x="792469" y="3041213"/>
            <a:ext cx="2511653" cy="113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Microfluidic Chip Fabrication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l="64603" t="17527" r="6824" b="60833"/>
          <a:stretch/>
        </p:blipFill>
        <p:spPr>
          <a:xfrm>
            <a:off x="3465621" y="3041213"/>
            <a:ext cx="2612650" cy="11361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Shape 148"/>
          <p:cNvCxnSpPr/>
          <p:nvPr/>
        </p:nvCxnSpPr>
        <p:spPr>
          <a:xfrm>
            <a:off x="41567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9" name="Shape 149"/>
          <p:cNvCxnSpPr/>
          <p:nvPr/>
        </p:nvCxnSpPr>
        <p:spPr>
          <a:xfrm>
            <a:off x="45210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" name="Shape 150"/>
          <p:cNvCxnSpPr/>
          <p:nvPr/>
        </p:nvCxnSpPr>
        <p:spPr>
          <a:xfrm>
            <a:off x="48853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" name="Shape 151"/>
          <p:cNvCxnSpPr/>
          <p:nvPr/>
        </p:nvCxnSpPr>
        <p:spPr>
          <a:xfrm>
            <a:off x="527939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2" name="Shape 152"/>
          <p:cNvSpPr txBox="1"/>
          <p:nvPr/>
        </p:nvSpPr>
        <p:spPr>
          <a:xfrm>
            <a:off x="3963346" y="2388789"/>
            <a:ext cx="1591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solidFill>
                  <a:srgbClr val="1155CC"/>
                </a:solidFill>
              </a:rPr>
              <a:t>UV exposure</a:t>
            </a:r>
          </a:p>
        </p:txBody>
      </p:sp>
      <p:sp>
        <p:nvSpPr>
          <p:cNvPr id="153" name="Shape 153"/>
          <p:cNvSpPr/>
          <p:nvPr/>
        </p:nvSpPr>
        <p:spPr>
          <a:xfrm>
            <a:off x="3465621" y="1711314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/>
              <a:t>2</a:t>
            </a:r>
          </a:p>
        </p:txBody>
      </p:sp>
      <p:sp>
        <p:nvSpPr>
          <p:cNvPr id="154" name="Shape 154"/>
          <p:cNvSpPr/>
          <p:nvPr/>
        </p:nvSpPr>
        <p:spPr>
          <a:xfrm>
            <a:off x="894911" y="1704839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1</a:t>
            </a:r>
          </a:p>
        </p:txBody>
      </p:sp>
      <p:cxnSp>
        <p:nvCxnSpPr>
          <p:cNvPr id="161" name="Shape 161"/>
          <p:cNvCxnSpPr/>
          <p:nvPr/>
        </p:nvCxnSpPr>
        <p:spPr>
          <a:xfrm flipH="1">
            <a:off x="2140861" y="2724564"/>
            <a:ext cx="74400" cy="446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62" name="Shape 162"/>
          <p:cNvSpPr txBox="1"/>
          <p:nvPr/>
        </p:nvSpPr>
        <p:spPr>
          <a:xfrm>
            <a:off x="1694611" y="2366639"/>
            <a:ext cx="11511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  SU-8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1266911" y="1698539"/>
            <a:ext cx="1863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Coat with SU-8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3827446" y="1708751"/>
            <a:ext cx="1863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/>
              <a:t>Place mask &amp; expose</a:t>
            </a:r>
          </a:p>
        </p:txBody>
      </p:sp>
      <p:cxnSp>
        <p:nvCxnSpPr>
          <p:cNvPr id="170" name="Shape 170"/>
          <p:cNvCxnSpPr/>
          <p:nvPr/>
        </p:nvCxnSpPr>
        <p:spPr>
          <a:xfrm>
            <a:off x="280200" y="3986875"/>
            <a:ext cx="861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8" name="Shape 147"/>
          <p:cNvPicPr preferRelativeResize="0"/>
          <p:nvPr/>
        </p:nvPicPr>
        <p:blipFill rotWithShape="1">
          <a:blip r:embed="rId3">
            <a:alphaModFix/>
          </a:blip>
          <a:srcRect l="36633" t="17527" r="35899" b="60833"/>
          <a:stretch/>
        </p:blipFill>
        <p:spPr>
          <a:xfrm>
            <a:off x="792469" y="3041213"/>
            <a:ext cx="2511653" cy="1136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11105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Microfluidic Chip Fabrication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l="64603" t="17527" r="6824" b="60833"/>
          <a:stretch/>
        </p:blipFill>
        <p:spPr>
          <a:xfrm>
            <a:off x="3465621" y="3041213"/>
            <a:ext cx="2612650" cy="11361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Shape 148"/>
          <p:cNvCxnSpPr/>
          <p:nvPr/>
        </p:nvCxnSpPr>
        <p:spPr>
          <a:xfrm>
            <a:off x="41567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9" name="Shape 149"/>
          <p:cNvCxnSpPr/>
          <p:nvPr/>
        </p:nvCxnSpPr>
        <p:spPr>
          <a:xfrm>
            <a:off x="45210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" name="Shape 150"/>
          <p:cNvCxnSpPr/>
          <p:nvPr/>
        </p:nvCxnSpPr>
        <p:spPr>
          <a:xfrm>
            <a:off x="48853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" name="Shape 151"/>
          <p:cNvCxnSpPr/>
          <p:nvPr/>
        </p:nvCxnSpPr>
        <p:spPr>
          <a:xfrm>
            <a:off x="527939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2" name="Shape 152"/>
          <p:cNvSpPr txBox="1"/>
          <p:nvPr/>
        </p:nvSpPr>
        <p:spPr>
          <a:xfrm>
            <a:off x="3963346" y="2388789"/>
            <a:ext cx="1591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solidFill>
                  <a:srgbClr val="1155CC"/>
                </a:solidFill>
              </a:rPr>
              <a:t>UV exposure</a:t>
            </a:r>
          </a:p>
        </p:txBody>
      </p:sp>
      <p:sp>
        <p:nvSpPr>
          <p:cNvPr id="153" name="Shape 153"/>
          <p:cNvSpPr/>
          <p:nvPr/>
        </p:nvSpPr>
        <p:spPr>
          <a:xfrm>
            <a:off x="3465621" y="1711314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/>
              <a:t>2</a:t>
            </a:r>
          </a:p>
        </p:txBody>
      </p:sp>
      <p:sp>
        <p:nvSpPr>
          <p:cNvPr id="154" name="Shape 154"/>
          <p:cNvSpPr/>
          <p:nvPr/>
        </p:nvSpPr>
        <p:spPr>
          <a:xfrm>
            <a:off x="894911" y="1704839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1</a:t>
            </a:r>
          </a:p>
        </p:txBody>
      </p:sp>
      <p:sp>
        <p:nvSpPr>
          <p:cNvPr id="155" name="Shape 155"/>
          <p:cNvSpPr/>
          <p:nvPr/>
        </p:nvSpPr>
        <p:spPr>
          <a:xfrm>
            <a:off x="5847796" y="1711314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3</a:t>
            </a:r>
          </a:p>
        </p:txBody>
      </p:sp>
      <p:cxnSp>
        <p:nvCxnSpPr>
          <p:cNvPr id="161" name="Shape 161"/>
          <p:cNvCxnSpPr/>
          <p:nvPr/>
        </p:nvCxnSpPr>
        <p:spPr>
          <a:xfrm flipH="1">
            <a:off x="2140861" y="2724564"/>
            <a:ext cx="74400" cy="446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62" name="Shape 162"/>
          <p:cNvSpPr txBox="1"/>
          <p:nvPr/>
        </p:nvSpPr>
        <p:spPr>
          <a:xfrm>
            <a:off x="1694611" y="2366639"/>
            <a:ext cx="11511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  SU-8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4">
            <a:alphaModFix amt="97000"/>
          </a:blip>
          <a:srcRect l="8293" t="52463" r="63324" b="38597"/>
          <a:stretch/>
        </p:blipFill>
        <p:spPr>
          <a:xfrm>
            <a:off x="5847796" y="3153676"/>
            <a:ext cx="2765300" cy="517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1266911" y="1698539"/>
            <a:ext cx="1863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Coat with SU-8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3827446" y="1708751"/>
            <a:ext cx="1863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/>
              <a:t>Place mask &amp; expose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6245371" y="1708764"/>
            <a:ext cx="22611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Wash away SU-8 and cure</a:t>
            </a:r>
          </a:p>
        </p:txBody>
      </p:sp>
      <p:cxnSp>
        <p:nvCxnSpPr>
          <p:cNvPr id="170" name="Shape 170"/>
          <p:cNvCxnSpPr/>
          <p:nvPr/>
        </p:nvCxnSpPr>
        <p:spPr>
          <a:xfrm>
            <a:off x="280200" y="3986875"/>
            <a:ext cx="861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8" name="Shape 147"/>
          <p:cNvPicPr preferRelativeResize="0"/>
          <p:nvPr/>
        </p:nvPicPr>
        <p:blipFill rotWithShape="1">
          <a:blip r:embed="rId3">
            <a:alphaModFix/>
          </a:blip>
          <a:srcRect l="36633" t="17527" r="35899" b="60833"/>
          <a:stretch/>
        </p:blipFill>
        <p:spPr>
          <a:xfrm>
            <a:off x="792469" y="3041213"/>
            <a:ext cx="2511653" cy="1136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595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Microfluidic Chip Fabrication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l="64603" t="17527" r="6824" b="60833"/>
          <a:stretch/>
        </p:blipFill>
        <p:spPr>
          <a:xfrm>
            <a:off x="3465621" y="3041213"/>
            <a:ext cx="2612650" cy="11361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Shape 148"/>
          <p:cNvCxnSpPr/>
          <p:nvPr/>
        </p:nvCxnSpPr>
        <p:spPr>
          <a:xfrm>
            <a:off x="41567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9" name="Shape 149"/>
          <p:cNvCxnSpPr/>
          <p:nvPr/>
        </p:nvCxnSpPr>
        <p:spPr>
          <a:xfrm>
            <a:off x="45210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" name="Shape 150"/>
          <p:cNvCxnSpPr/>
          <p:nvPr/>
        </p:nvCxnSpPr>
        <p:spPr>
          <a:xfrm>
            <a:off x="48853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" name="Shape 151"/>
          <p:cNvCxnSpPr/>
          <p:nvPr/>
        </p:nvCxnSpPr>
        <p:spPr>
          <a:xfrm>
            <a:off x="527939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2" name="Shape 152"/>
          <p:cNvSpPr txBox="1"/>
          <p:nvPr/>
        </p:nvSpPr>
        <p:spPr>
          <a:xfrm>
            <a:off x="3963346" y="2388789"/>
            <a:ext cx="1591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solidFill>
                  <a:srgbClr val="1155CC"/>
                </a:solidFill>
              </a:rPr>
              <a:t>UV exposure</a:t>
            </a:r>
          </a:p>
        </p:txBody>
      </p:sp>
      <p:sp>
        <p:nvSpPr>
          <p:cNvPr id="153" name="Shape 153"/>
          <p:cNvSpPr/>
          <p:nvPr/>
        </p:nvSpPr>
        <p:spPr>
          <a:xfrm>
            <a:off x="3465621" y="1711314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/>
              <a:t>2</a:t>
            </a:r>
          </a:p>
        </p:txBody>
      </p:sp>
      <p:sp>
        <p:nvSpPr>
          <p:cNvPr id="154" name="Shape 154"/>
          <p:cNvSpPr/>
          <p:nvPr/>
        </p:nvSpPr>
        <p:spPr>
          <a:xfrm>
            <a:off x="894911" y="1704839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1</a:t>
            </a:r>
          </a:p>
        </p:txBody>
      </p:sp>
      <p:sp>
        <p:nvSpPr>
          <p:cNvPr id="155" name="Shape 155"/>
          <p:cNvSpPr/>
          <p:nvPr/>
        </p:nvSpPr>
        <p:spPr>
          <a:xfrm>
            <a:off x="5847796" y="1711314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3</a:t>
            </a:r>
          </a:p>
        </p:txBody>
      </p:sp>
      <p:sp>
        <p:nvSpPr>
          <p:cNvPr id="158" name="Shape 158"/>
          <p:cNvSpPr/>
          <p:nvPr/>
        </p:nvSpPr>
        <p:spPr>
          <a:xfrm>
            <a:off x="894911" y="4209964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4</a:t>
            </a:r>
          </a:p>
        </p:txBody>
      </p:sp>
      <p:cxnSp>
        <p:nvCxnSpPr>
          <p:cNvPr id="161" name="Shape 161"/>
          <p:cNvCxnSpPr/>
          <p:nvPr/>
        </p:nvCxnSpPr>
        <p:spPr>
          <a:xfrm flipH="1">
            <a:off x="2140861" y="2724564"/>
            <a:ext cx="74400" cy="446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62" name="Shape 162"/>
          <p:cNvSpPr txBox="1"/>
          <p:nvPr/>
        </p:nvSpPr>
        <p:spPr>
          <a:xfrm>
            <a:off x="1694611" y="2366639"/>
            <a:ext cx="11511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  SU-8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1099536" y="4207414"/>
            <a:ext cx="1797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  Pour PDMS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4">
            <a:alphaModFix amt="97000"/>
          </a:blip>
          <a:srcRect l="8293" t="52463" r="63324" b="38597"/>
          <a:stretch/>
        </p:blipFill>
        <p:spPr>
          <a:xfrm>
            <a:off x="5847796" y="3153676"/>
            <a:ext cx="2765300" cy="517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1266911" y="1698539"/>
            <a:ext cx="1863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Coat with SU-8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3827446" y="1708751"/>
            <a:ext cx="1863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/>
              <a:t>Place mask &amp; expose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6245371" y="1708764"/>
            <a:ext cx="22611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Wash away SU-8 and cure</a:t>
            </a:r>
          </a:p>
        </p:txBody>
      </p:sp>
      <p:cxnSp>
        <p:nvCxnSpPr>
          <p:cNvPr id="170" name="Shape 170"/>
          <p:cNvCxnSpPr/>
          <p:nvPr/>
        </p:nvCxnSpPr>
        <p:spPr>
          <a:xfrm>
            <a:off x="280200" y="3986875"/>
            <a:ext cx="861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" name="Shape 156"/>
          <p:cNvPicPr preferRelativeResize="0"/>
          <p:nvPr/>
        </p:nvPicPr>
        <p:blipFill rotWithShape="1">
          <a:blip r:embed="rId3">
            <a:alphaModFix/>
          </a:blip>
          <a:srcRect l="8294" t="37730" r="62715" b="35633"/>
          <a:stretch/>
        </p:blipFill>
        <p:spPr>
          <a:xfrm>
            <a:off x="597421" y="4574936"/>
            <a:ext cx="2650864" cy="14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147"/>
          <p:cNvPicPr preferRelativeResize="0"/>
          <p:nvPr/>
        </p:nvPicPr>
        <p:blipFill rotWithShape="1">
          <a:blip r:embed="rId3">
            <a:alphaModFix/>
          </a:blip>
          <a:srcRect l="36633" t="17527" r="35899" b="60833"/>
          <a:stretch/>
        </p:blipFill>
        <p:spPr>
          <a:xfrm>
            <a:off x="792469" y="3041213"/>
            <a:ext cx="2511653" cy="1136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12086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Microfluidic Chip Fabrication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l="64603" t="17527" r="6824" b="60833"/>
          <a:stretch/>
        </p:blipFill>
        <p:spPr>
          <a:xfrm>
            <a:off x="3465621" y="3041213"/>
            <a:ext cx="2612650" cy="11361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Shape 148"/>
          <p:cNvCxnSpPr/>
          <p:nvPr/>
        </p:nvCxnSpPr>
        <p:spPr>
          <a:xfrm>
            <a:off x="41567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9" name="Shape 149"/>
          <p:cNvCxnSpPr/>
          <p:nvPr/>
        </p:nvCxnSpPr>
        <p:spPr>
          <a:xfrm>
            <a:off x="45210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" name="Shape 150"/>
          <p:cNvCxnSpPr/>
          <p:nvPr/>
        </p:nvCxnSpPr>
        <p:spPr>
          <a:xfrm>
            <a:off x="48853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" name="Shape 151"/>
          <p:cNvCxnSpPr/>
          <p:nvPr/>
        </p:nvCxnSpPr>
        <p:spPr>
          <a:xfrm>
            <a:off x="527939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2" name="Shape 152"/>
          <p:cNvSpPr txBox="1"/>
          <p:nvPr/>
        </p:nvSpPr>
        <p:spPr>
          <a:xfrm>
            <a:off x="3963346" y="2388789"/>
            <a:ext cx="1591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solidFill>
                  <a:srgbClr val="1155CC"/>
                </a:solidFill>
              </a:rPr>
              <a:t>UV exposure</a:t>
            </a:r>
          </a:p>
        </p:txBody>
      </p:sp>
      <p:sp>
        <p:nvSpPr>
          <p:cNvPr id="153" name="Shape 153"/>
          <p:cNvSpPr/>
          <p:nvPr/>
        </p:nvSpPr>
        <p:spPr>
          <a:xfrm>
            <a:off x="3465621" y="1711314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/>
              <a:t>2</a:t>
            </a:r>
          </a:p>
        </p:txBody>
      </p:sp>
      <p:sp>
        <p:nvSpPr>
          <p:cNvPr id="154" name="Shape 154"/>
          <p:cNvSpPr/>
          <p:nvPr/>
        </p:nvSpPr>
        <p:spPr>
          <a:xfrm>
            <a:off x="894911" y="1704839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1</a:t>
            </a:r>
          </a:p>
        </p:txBody>
      </p:sp>
      <p:sp>
        <p:nvSpPr>
          <p:cNvPr id="155" name="Shape 155"/>
          <p:cNvSpPr/>
          <p:nvPr/>
        </p:nvSpPr>
        <p:spPr>
          <a:xfrm>
            <a:off x="5847796" y="1711314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3</a:t>
            </a: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 l="37566" t="37730" r="35163" b="35633"/>
          <a:stretch/>
        </p:blipFill>
        <p:spPr>
          <a:xfrm>
            <a:off x="3465621" y="4656864"/>
            <a:ext cx="2493625" cy="144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/>
          <p:nvPr/>
        </p:nvSpPr>
        <p:spPr>
          <a:xfrm>
            <a:off x="3465621" y="4216439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5</a:t>
            </a:r>
          </a:p>
        </p:txBody>
      </p:sp>
      <p:sp>
        <p:nvSpPr>
          <p:cNvPr id="158" name="Shape 158"/>
          <p:cNvSpPr/>
          <p:nvPr/>
        </p:nvSpPr>
        <p:spPr>
          <a:xfrm>
            <a:off x="894911" y="4209964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4</a:t>
            </a:r>
          </a:p>
        </p:txBody>
      </p:sp>
      <p:cxnSp>
        <p:nvCxnSpPr>
          <p:cNvPr id="161" name="Shape 161"/>
          <p:cNvCxnSpPr/>
          <p:nvPr/>
        </p:nvCxnSpPr>
        <p:spPr>
          <a:xfrm flipH="1">
            <a:off x="2140861" y="2724564"/>
            <a:ext cx="74400" cy="446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62" name="Shape 162"/>
          <p:cNvSpPr txBox="1"/>
          <p:nvPr/>
        </p:nvSpPr>
        <p:spPr>
          <a:xfrm>
            <a:off x="1694611" y="2366639"/>
            <a:ext cx="11511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  SU-8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3757546" y="4213889"/>
            <a:ext cx="1797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 Peel off mold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1099536" y="4207414"/>
            <a:ext cx="1797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  Pour PDMS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4">
            <a:alphaModFix amt="97000"/>
          </a:blip>
          <a:srcRect l="8293" t="52463" r="63324" b="38597"/>
          <a:stretch/>
        </p:blipFill>
        <p:spPr>
          <a:xfrm>
            <a:off x="5847796" y="3153676"/>
            <a:ext cx="2765300" cy="517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1266911" y="1698539"/>
            <a:ext cx="1863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Coat with SU-8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3827446" y="1708751"/>
            <a:ext cx="1863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/>
              <a:t>Place mask &amp; expose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6245371" y="1708764"/>
            <a:ext cx="22611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Wash away SU-8 and cure</a:t>
            </a:r>
          </a:p>
        </p:txBody>
      </p:sp>
      <p:cxnSp>
        <p:nvCxnSpPr>
          <p:cNvPr id="170" name="Shape 170"/>
          <p:cNvCxnSpPr/>
          <p:nvPr/>
        </p:nvCxnSpPr>
        <p:spPr>
          <a:xfrm>
            <a:off x="280200" y="3986875"/>
            <a:ext cx="861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" name="Shape 156"/>
          <p:cNvPicPr preferRelativeResize="0"/>
          <p:nvPr/>
        </p:nvPicPr>
        <p:blipFill rotWithShape="1">
          <a:blip r:embed="rId3">
            <a:alphaModFix/>
          </a:blip>
          <a:srcRect l="8294" t="37730" r="62715" b="35633"/>
          <a:stretch/>
        </p:blipFill>
        <p:spPr>
          <a:xfrm>
            <a:off x="597421" y="4574936"/>
            <a:ext cx="2650864" cy="14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147"/>
          <p:cNvPicPr preferRelativeResize="0"/>
          <p:nvPr/>
        </p:nvPicPr>
        <p:blipFill rotWithShape="1">
          <a:blip r:embed="rId3">
            <a:alphaModFix/>
          </a:blip>
          <a:srcRect l="36633" t="17527" r="35899" b="60833"/>
          <a:stretch/>
        </p:blipFill>
        <p:spPr>
          <a:xfrm>
            <a:off x="792469" y="3041213"/>
            <a:ext cx="2511653" cy="1136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3487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Microfluidic Chip Fabrication</a:t>
            </a:r>
          </a:p>
        </p:txBody>
      </p:sp>
      <p:pic>
        <p:nvPicPr>
          <p:cNvPr id="147" name="Shape 147"/>
          <p:cNvPicPr preferRelativeResize="0"/>
          <p:nvPr/>
        </p:nvPicPr>
        <p:blipFill rotWithShape="1">
          <a:blip r:embed="rId3">
            <a:alphaModFix/>
          </a:blip>
          <a:srcRect l="64603" t="17527" r="6824" b="60833"/>
          <a:stretch/>
        </p:blipFill>
        <p:spPr>
          <a:xfrm>
            <a:off x="3465621" y="3041213"/>
            <a:ext cx="2612650" cy="11361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Shape 148"/>
          <p:cNvCxnSpPr/>
          <p:nvPr/>
        </p:nvCxnSpPr>
        <p:spPr>
          <a:xfrm>
            <a:off x="41567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9" name="Shape 149"/>
          <p:cNvCxnSpPr/>
          <p:nvPr/>
        </p:nvCxnSpPr>
        <p:spPr>
          <a:xfrm>
            <a:off x="45210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" name="Shape 150"/>
          <p:cNvCxnSpPr/>
          <p:nvPr/>
        </p:nvCxnSpPr>
        <p:spPr>
          <a:xfrm>
            <a:off x="488534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" name="Shape 151"/>
          <p:cNvCxnSpPr/>
          <p:nvPr/>
        </p:nvCxnSpPr>
        <p:spPr>
          <a:xfrm>
            <a:off x="5279396" y="2790539"/>
            <a:ext cx="0" cy="324900"/>
          </a:xfrm>
          <a:prstGeom prst="straightConnector1">
            <a:avLst/>
          </a:prstGeom>
          <a:noFill/>
          <a:ln w="28575" cap="flat" cmpd="sng">
            <a:solidFill>
              <a:srgbClr val="1155CC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2" name="Shape 152"/>
          <p:cNvSpPr txBox="1"/>
          <p:nvPr/>
        </p:nvSpPr>
        <p:spPr>
          <a:xfrm>
            <a:off x="3963346" y="2388789"/>
            <a:ext cx="1591800" cy="43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>
                <a:solidFill>
                  <a:srgbClr val="1155CC"/>
                </a:solidFill>
              </a:rPr>
              <a:t>UV exposure</a:t>
            </a:r>
          </a:p>
        </p:txBody>
      </p:sp>
      <p:sp>
        <p:nvSpPr>
          <p:cNvPr id="153" name="Shape 153"/>
          <p:cNvSpPr/>
          <p:nvPr/>
        </p:nvSpPr>
        <p:spPr>
          <a:xfrm>
            <a:off x="3465621" y="1711314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b="1"/>
              <a:t>2</a:t>
            </a:r>
          </a:p>
        </p:txBody>
      </p:sp>
      <p:sp>
        <p:nvSpPr>
          <p:cNvPr id="154" name="Shape 154"/>
          <p:cNvSpPr/>
          <p:nvPr/>
        </p:nvSpPr>
        <p:spPr>
          <a:xfrm>
            <a:off x="894911" y="1704839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1</a:t>
            </a:r>
          </a:p>
        </p:txBody>
      </p:sp>
      <p:sp>
        <p:nvSpPr>
          <p:cNvPr id="155" name="Shape 155"/>
          <p:cNvSpPr/>
          <p:nvPr/>
        </p:nvSpPr>
        <p:spPr>
          <a:xfrm>
            <a:off x="5847796" y="1711314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3</a:t>
            </a: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3">
            <a:alphaModFix/>
          </a:blip>
          <a:srcRect l="37566" t="37730" r="35163" b="35633"/>
          <a:stretch/>
        </p:blipFill>
        <p:spPr>
          <a:xfrm>
            <a:off x="3465621" y="4656864"/>
            <a:ext cx="2493625" cy="144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/>
          <p:nvPr/>
        </p:nvSpPr>
        <p:spPr>
          <a:xfrm>
            <a:off x="3465621" y="4216439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5</a:t>
            </a:r>
          </a:p>
        </p:txBody>
      </p:sp>
      <p:sp>
        <p:nvSpPr>
          <p:cNvPr id="158" name="Shape 158"/>
          <p:cNvSpPr/>
          <p:nvPr/>
        </p:nvSpPr>
        <p:spPr>
          <a:xfrm>
            <a:off x="894911" y="4209964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4</a:t>
            </a:r>
          </a:p>
        </p:txBody>
      </p:sp>
      <p:sp>
        <p:nvSpPr>
          <p:cNvPr id="159" name="Shape 159"/>
          <p:cNvSpPr/>
          <p:nvPr/>
        </p:nvSpPr>
        <p:spPr>
          <a:xfrm>
            <a:off x="5847796" y="4216439"/>
            <a:ext cx="372000" cy="431400"/>
          </a:xfrm>
          <a:prstGeom prst="star7">
            <a:avLst>
              <a:gd name="adj" fmla="val 50000"/>
              <a:gd name="hf" fmla="val 102572"/>
              <a:gd name="vf" fmla="val 10521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b="1"/>
              <a:t>6</a:t>
            </a: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l="64792" t="37730" r="6825" b="35633"/>
          <a:stretch/>
        </p:blipFill>
        <p:spPr>
          <a:xfrm>
            <a:off x="6078270" y="4582464"/>
            <a:ext cx="2595298" cy="1446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Shape 161"/>
          <p:cNvCxnSpPr/>
          <p:nvPr/>
        </p:nvCxnSpPr>
        <p:spPr>
          <a:xfrm flipH="1">
            <a:off x="2140861" y="2724564"/>
            <a:ext cx="74400" cy="446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62" name="Shape 162"/>
          <p:cNvSpPr txBox="1"/>
          <p:nvPr/>
        </p:nvSpPr>
        <p:spPr>
          <a:xfrm>
            <a:off x="1694611" y="2366639"/>
            <a:ext cx="11511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  SU-8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3757546" y="4213889"/>
            <a:ext cx="1797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 Peel off mold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1099536" y="4207414"/>
            <a:ext cx="1797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  Pour PDMS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6227021" y="4213889"/>
            <a:ext cx="22611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Bond to glass slide</a:t>
            </a:r>
          </a:p>
        </p:txBody>
      </p:sp>
      <p:pic>
        <p:nvPicPr>
          <p:cNvPr id="166" name="Shape 166"/>
          <p:cNvPicPr preferRelativeResize="0"/>
          <p:nvPr/>
        </p:nvPicPr>
        <p:blipFill rotWithShape="1">
          <a:blip r:embed="rId4">
            <a:alphaModFix amt="97000"/>
          </a:blip>
          <a:srcRect l="8293" t="52463" r="63324" b="38597"/>
          <a:stretch/>
        </p:blipFill>
        <p:spPr>
          <a:xfrm>
            <a:off x="5847796" y="3153676"/>
            <a:ext cx="2765300" cy="517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1266911" y="1698539"/>
            <a:ext cx="1863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 Coat with SU-8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3827446" y="1708751"/>
            <a:ext cx="18636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/>
              <a:t>Place mask &amp; expose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6245371" y="1708764"/>
            <a:ext cx="22611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Wash away SU-8 and cure</a:t>
            </a:r>
          </a:p>
        </p:txBody>
      </p:sp>
      <p:cxnSp>
        <p:nvCxnSpPr>
          <p:cNvPr id="170" name="Shape 170"/>
          <p:cNvCxnSpPr/>
          <p:nvPr/>
        </p:nvCxnSpPr>
        <p:spPr>
          <a:xfrm>
            <a:off x="280200" y="3986875"/>
            <a:ext cx="861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27" name="Shape 156"/>
          <p:cNvPicPr preferRelativeResize="0"/>
          <p:nvPr/>
        </p:nvPicPr>
        <p:blipFill rotWithShape="1">
          <a:blip r:embed="rId3">
            <a:alphaModFix/>
          </a:blip>
          <a:srcRect l="8294" t="37730" r="62715" b="35633"/>
          <a:stretch/>
        </p:blipFill>
        <p:spPr>
          <a:xfrm>
            <a:off x="597421" y="4574936"/>
            <a:ext cx="2650864" cy="14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147"/>
          <p:cNvPicPr preferRelativeResize="0"/>
          <p:nvPr/>
        </p:nvPicPr>
        <p:blipFill rotWithShape="1">
          <a:blip r:embed="rId3">
            <a:alphaModFix/>
          </a:blip>
          <a:srcRect l="36633" t="17527" r="35899" b="60833"/>
          <a:stretch/>
        </p:blipFill>
        <p:spPr>
          <a:xfrm>
            <a:off x="792469" y="3041213"/>
            <a:ext cx="2511653" cy="1136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82080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Experiment Setup</a:t>
            </a: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 t="4393" r="3549" b="5767"/>
          <a:stretch/>
        </p:blipFill>
        <p:spPr>
          <a:xfrm>
            <a:off x="267950" y="1502500"/>
            <a:ext cx="8608100" cy="48699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Shape 177"/>
          <p:cNvCxnSpPr/>
          <p:nvPr/>
        </p:nvCxnSpPr>
        <p:spPr>
          <a:xfrm rot="10800000">
            <a:off x="1249595" y="3659495"/>
            <a:ext cx="228900" cy="1114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8" name="Shape 178"/>
          <p:cNvSpPr txBox="1"/>
          <p:nvPr/>
        </p:nvSpPr>
        <p:spPr>
          <a:xfrm>
            <a:off x="754122" y="4704022"/>
            <a:ext cx="1856100" cy="64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Syringe Pump</a:t>
            </a:r>
          </a:p>
        </p:txBody>
      </p:sp>
      <p:cxnSp>
        <p:nvCxnSpPr>
          <p:cNvPr id="179" name="Shape 179"/>
          <p:cNvCxnSpPr/>
          <p:nvPr/>
        </p:nvCxnSpPr>
        <p:spPr>
          <a:xfrm rot="10800000">
            <a:off x="3183467" y="3084222"/>
            <a:ext cx="196500" cy="6444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0" name="Shape 180"/>
          <p:cNvCxnSpPr>
            <a:stCxn id="181" idx="0"/>
          </p:cNvCxnSpPr>
          <p:nvPr/>
        </p:nvCxnSpPr>
        <p:spPr>
          <a:xfrm rot="10800000" flipH="1">
            <a:off x="5894748" y="4819837"/>
            <a:ext cx="169800" cy="5286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82" name="Shape 182"/>
          <p:cNvCxnSpPr>
            <a:stCxn id="183" idx="2"/>
          </p:cNvCxnSpPr>
          <p:nvPr/>
        </p:nvCxnSpPr>
        <p:spPr>
          <a:xfrm flipH="1">
            <a:off x="6971650" y="2675573"/>
            <a:ext cx="630900" cy="716399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1" name="Shape 181"/>
          <p:cNvSpPr txBox="1"/>
          <p:nvPr/>
        </p:nvSpPr>
        <p:spPr>
          <a:xfrm>
            <a:off x="4607598" y="5348437"/>
            <a:ext cx="2574300" cy="69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Microfluidic chip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3060317" y="3728620"/>
            <a:ext cx="1085699" cy="64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EFEFEF"/>
                </a:solidFill>
              </a:rPr>
              <a:t>Syringe</a:t>
            </a:r>
          </a:p>
        </p:txBody>
      </p:sp>
      <p:sp>
        <p:nvSpPr>
          <p:cNvPr id="185" name="Shape 185"/>
          <p:cNvSpPr txBox="1"/>
          <p:nvPr/>
        </p:nvSpPr>
        <p:spPr>
          <a:xfrm>
            <a:off x="6971650" y="4710673"/>
            <a:ext cx="17232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Food Coloring</a:t>
            </a:r>
          </a:p>
        </p:txBody>
      </p:sp>
      <p:cxnSp>
        <p:nvCxnSpPr>
          <p:cNvPr id="186" name="Shape 186"/>
          <p:cNvCxnSpPr/>
          <p:nvPr/>
        </p:nvCxnSpPr>
        <p:spPr>
          <a:xfrm rot="10800000" flipH="1">
            <a:off x="7522300" y="4195050"/>
            <a:ext cx="193500" cy="550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3" name="Shape 183"/>
          <p:cNvSpPr txBox="1"/>
          <p:nvPr/>
        </p:nvSpPr>
        <p:spPr>
          <a:xfrm>
            <a:off x="7059700" y="2216573"/>
            <a:ext cx="1085700" cy="45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EFEFEF"/>
                </a:solidFill>
              </a:rPr>
              <a:t>  Tubing</a:t>
            </a:r>
          </a:p>
        </p:txBody>
      </p:sp>
      <p:cxnSp>
        <p:nvCxnSpPr>
          <p:cNvPr id="187" name="Shape 187"/>
          <p:cNvCxnSpPr>
            <a:stCxn id="188" idx="0"/>
          </p:cNvCxnSpPr>
          <p:nvPr/>
        </p:nvCxnSpPr>
        <p:spPr>
          <a:xfrm rot="10800000" flipH="1">
            <a:off x="5754949" y="3049600"/>
            <a:ext cx="279600" cy="544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88" name="Shape 188"/>
          <p:cNvSpPr txBox="1"/>
          <p:nvPr/>
        </p:nvSpPr>
        <p:spPr>
          <a:xfrm>
            <a:off x="4695799" y="3593800"/>
            <a:ext cx="2118300" cy="69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Microscope</a:t>
            </a:r>
          </a:p>
        </p:txBody>
      </p:sp>
      <p:cxnSp>
        <p:nvCxnSpPr>
          <p:cNvPr id="189" name="Shape 189"/>
          <p:cNvCxnSpPr/>
          <p:nvPr/>
        </p:nvCxnSpPr>
        <p:spPr>
          <a:xfrm rot="10800000">
            <a:off x="7251950" y="3733225"/>
            <a:ext cx="240600" cy="10272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 smtClean="0"/>
              <a:t>Motivation: Personalized Medicine</a:t>
            </a:r>
            <a:endParaRPr lang="en" dirty="0"/>
          </a:p>
        </p:txBody>
      </p:sp>
      <p:pic>
        <p:nvPicPr>
          <p:cNvPr id="66" name="Shape 66"/>
          <p:cNvPicPr preferRelativeResize="0"/>
          <p:nvPr/>
        </p:nvPicPr>
        <p:blipFill rotWithShape="1">
          <a:blip r:embed="rId3">
            <a:alphaModFix/>
          </a:blip>
          <a:srcRect l="-4394" r="-4383" b="13209"/>
          <a:stretch/>
        </p:blipFill>
        <p:spPr>
          <a:xfrm>
            <a:off x="4058800" y="1270450"/>
            <a:ext cx="4761525" cy="229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 rotWithShape="1">
          <a:blip r:embed="rId4">
            <a:alphaModFix/>
          </a:blip>
          <a:srcRect l="3841" t="1859" r="5978" b="9180"/>
          <a:stretch/>
        </p:blipFill>
        <p:spPr>
          <a:xfrm>
            <a:off x="311699" y="1270450"/>
            <a:ext cx="3856240" cy="529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967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1" y="2781394"/>
            <a:ext cx="8520600" cy="763500"/>
          </a:xfrm>
        </p:spPr>
        <p:txBody>
          <a:bodyPr/>
          <a:lstStyle/>
          <a:p>
            <a:pPr algn="ctr"/>
            <a:r>
              <a:rPr lang="en-US" sz="3600" dirty="0" smtClean="0"/>
              <a:t> Summary of Results</a:t>
            </a:r>
            <a:endParaRPr lang="en-US" sz="36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Future Experiments </a:t>
            </a: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5176975" y="1536625"/>
            <a:ext cx="36552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Currently we are testing the </a:t>
            </a:r>
            <a:r>
              <a:rPr lang="en-US" dirty="0" smtClean="0"/>
              <a:t>alignment and </a:t>
            </a:r>
            <a:r>
              <a:rPr lang="en" dirty="0" smtClean="0"/>
              <a:t>bonding </a:t>
            </a:r>
            <a:r>
              <a:rPr lang="en-US" dirty="0" smtClean="0"/>
              <a:t>of</a:t>
            </a:r>
            <a:r>
              <a:rPr lang="en" dirty="0" smtClean="0"/>
              <a:t> </a:t>
            </a:r>
            <a:r>
              <a:rPr lang="en" dirty="0"/>
              <a:t>a </a:t>
            </a:r>
            <a:r>
              <a:rPr lang="en" dirty="0" smtClean="0"/>
              <a:t>simple </a:t>
            </a:r>
            <a:r>
              <a:rPr lang="en" dirty="0"/>
              <a:t>microfluidic device on the nanowire FET.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dirty="0"/>
              <a:t>Upcoming work:</a:t>
            </a:r>
          </a:p>
          <a:p>
            <a:pPr marL="514350" lvl="0" indent="-285750" rtl="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We eventually want to run some pH sensing tests on the nanowire FET biosensor. Later we will do protein recognition tests.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02" name="Shape 202"/>
          <p:cNvPicPr preferRelativeResize="0"/>
          <p:nvPr/>
        </p:nvPicPr>
        <p:blipFill rotWithShape="1">
          <a:blip r:embed="rId3">
            <a:alphaModFix/>
          </a:blip>
          <a:srcRect l="25607" t="31889" r="26671" b="35140"/>
          <a:stretch/>
        </p:blipFill>
        <p:spPr>
          <a:xfrm>
            <a:off x="446300" y="1536625"/>
            <a:ext cx="4403401" cy="405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Research mentor: Dr. Quan Qing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Lab partners:  Yuan Wang, Xiangbing Liao, Joshua Sadar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Research Funding: ASU/NASA Space Grant</a:t>
            </a:r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050" y="3640827"/>
            <a:ext cx="3667899" cy="238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593401"/>
            <a:ext cx="8520600" cy="288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800"/>
              <a:t>Thank you for your attention!</a:t>
            </a:r>
          </a:p>
          <a:p>
            <a:pPr lvl="0" algn="ctr" rtl="0">
              <a:spcBef>
                <a:spcPts val="0"/>
              </a:spcBef>
              <a:buNone/>
            </a:pPr>
            <a:endParaRPr sz="3000"/>
          </a:p>
          <a:p>
            <a:pPr lvl="0" algn="ctr">
              <a:spcBef>
                <a:spcPts val="0"/>
              </a:spcBef>
              <a:buNone/>
            </a:pPr>
            <a:r>
              <a:rPr lang="en" sz="7200"/>
              <a:t>Any Questions?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416525" y="2603349"/>
            <a:ext cx="8520600" cy="3369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en" sz="3600"/>
              <a:t>Christy Contreras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600">
                <a:solidFill>
                  <a:srgbClr val="0000FF"/>
                </a:solidFill>
              </a:rPr>
              <a:t>ccontr11@asu.edu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 smtClean="0"/>
              <a:t>Motivation: Personalized Medicine</a:t>
            </a:r>
            <a:endParaRPr lang="en" dirty="0"/>
          </a:p>
        </p:txBody>
      </p:sp>
      <p:pic>
        <p:nvPicPr>
          <p:cNvPr id="66" name="Shape 66"/>
          <p:cNvPicPr preferRelativeResize="0"/>
          <p:nvPr/>
        </p:nvPicPr>
        <p:blipFill rotWithShape="1">
          <a:blip r:embed="rId3">
            <a:alphaModFix/>
          </a:blip>
          <a:srcRect l="-4394" r="-4383" b="13209"/>
          <a:stretch/>
        </p:blipFill>
        <p:spPr>
          <a:xfrm>
            <a:off x="4058800" y="1270450"/>
            <a:ext cx="4761525" cy="229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 rotWithShape="1">
          <a:blip r:embed="rId4">
            <a:alphaModFix/>
          </a:blip>
          <a:srcRect l="3841" t="1859" r="5978" b="9180"/>
          <a:stretch/>
        </p:blipFill>
        <p:spPr>
          <a:xfrm>
            <a:off x="311699" y="1270450"/>
            <a:ext cx="3856240" cy="52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Shape 68"/>
          <p:cNvPicPr preferRelativeResize="0"/>
          <p:nvPr/>
        </p:nvPicPr>
        <p:blipFill rotWithShape="1">
          <a:blip r:embed="rId5">
            <a:alphaModFix/>
          </a:blip>
          <a:srcRect r="3595" b="3595"/>
          <a:stretch/>
        </p:blipFill>
        <p:spPr>
          <a:xfrm>
            <a:off x="4250850" y="3650975"/>
            <a:ext cx="4377423" cy="2918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1354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 smtClean="0"/>
              <a:t>Proposed Solution: </a:t>
            </a:r>
            <a:r>
              <a:rPr lang="en" dirty="0" smtClean="0"/>
              <a:t>An </a:t>
            </a:r>
            <a:r>
              <a:rPr lang="en" dirty="0"/>
              <a:t>Integrated System</a:t>
            </a:r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l="2525" t="14509" r="48440" b="3327"/>
          <a:stretch/>
        </p:blipFill>
        <p:spPr>
          <a:xfrm>
            <a:off x="311699" y="1204975"/>
            <a:ext cx="3917675" cy="282652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687750" y="1356883"/>
            <a:ext cx="40152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Innovative and powerful </a:t>
            </a:r>
            <a:r>
              <a:rPr lang="en-US" dirty="0" smtClean="0"/>
              <a:t>integrated </a:t>
            </a:r>
            <a:r>
              <a:rPr lang="en" dirty="0" smtClean="0"/>
              <a:t>technology</a:t>
            </a:r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 b="5829"/>
          <a:stretch/>
        </p:blipFill>
        <p:spPr>
          <a:xfrm>
            <a:off x="528050" y="4031500"/>
            <a:ext cx="3354674" cy="26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 smtClean="0"/>
              <a:t>Proposed Solution: </a:t>
            </a:r>
            <a:r>
              <a:rPr lang="en" dirty="0" smtClean="0"/>
              <a:t>An </a:t>
            </a:r>
            <a:r>
              <a:rPr lang="en" dirty="0"/>
              <a:t>Integrated System</a:t>
            </a:r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4">
            <a:alphaModFix/>
          </a:blip>
          <a:srcRect l="2525" t="14509" r="48440" b="3327"/>
          <a:stretch/>
        </p:blipFill>
        <p:spPr>
          <a:xfrm>
            <a:off x="311699" y="1204975"/>
            <a:ext cx="3917675" cy="282652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687750" y="1356883"/>
            <a:ext cx="40152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Innovative and powerful </a:t>
            </a:r>
            <a:r>
              <a:rPr lang="en-US" dirty="0" smtClean="0"/>
              <a:t>integrated </a:t>
            </a:r>
            <a:r>
              <a:rPr lang="en" dirty="0" smtClean="0"/>
              <a:t>technology</a:t>
            </a:r>
            <a:endParaRPr lang="en" dirty="0"/>
          </a:p>
          <a:p>
            <a:pPr marL="514350" lvl="0" indent="-285750" rtl="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" dirty="0" smtClean="0"/>
              <a:t>Able </a:t>
            </a:r>
            <a:r>
              <a:rPr lang="en" dirty="0"/>
              <a:t>to </a:t>
            </a:r>
            <a:r>
              <a:rPr lang="en-US" dirty="0" smtClean="0"/>
              <a:t>handle small liquids and </a:t>
            </a:r>
            <a:r>
              <a:rPr lang="en" dirty="0" smtClean="0"/>
              <a:t>detect </a:t>
            </a:r>
            <a:r>
              <a:rPr lang="en" dirty="0"/>
              <a:t>biomolecules like protein and </a:t>
            </a:r>
            <a:r>
              <a:rPr lang="en" dirty="0" smtClean="0"/>
              <a:t>DNA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58352369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 b="5829"/>
          <a:stretch/>
        </p:blipFill>
        <p:spPr>
          <a:xfrm>
            <a:off x="528050" y="4031500"/>
            <a:ext cx="3354674" cy="26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 smtClean="0"/>
              <a:t>Proposed Solution: </a:t>
            </a:r>
            <a:r>
              <a:rPr lang="en" dirty="0" smtClean="0"/>
              <a:t>An </a:t>
            </a:r>
            <a:r>
              <a:rPr lang="en" dirty="0"/>
              <a:t>Integrated System</a:t>
            </a:r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4">
            <a:alphaModFix/>
          </a:blip>
          <a:srcRect l="2525" t="14509" r="48440" b="3327"/>
          <a:stretch/>
        </p:blipFill>
        <p:spPr>
          <a:xfrm>
            <a:off x="311699" y="1204975"/>
            <a:ext cx="3917675" cy="282652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687750" y="1356883"/>
            <a:ext cx="40152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Innovative and powerful </a:t>
            </a:r>
            <a:r>
              <a:rPr lang="en-US" dirty="0" smtClean="0"/>
              <a:t>integrated </a:t>
            </a:r>
            <a:r>
              <a:rPr lang="en" dirty="0" smtClean="0"/>
              <a:t>technology</a:t>
            </a:r>
            <a:endParaRPr lang="en" dirty="0"/>
          </a:p>
          <a:p>
            <a:pPr marL="514350" lvl="0" indent="-285750" rtl="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" dirty="0" smtClean="0"/>
              <a:t>Able </a:t>
            </a:r>
            <a:r>
              <a:rPr lang="en" dirty="0"/>
              <a:t>to </a:t>
            </a:r>
            <a:r>
              <a:rPr lang="en-US" dirty="0" smtClean="0"/>
              <a:t>handle small liquids and </a:t>
            </a:r>
            <a:r>
              <a:rPr lang="en" dirty="0" smtClean="0"/>
              <a:t>detect </a:t>
            </a:r>
            <a:r>
              <a:rPr lang="en" dirty="0"/>
              <a:t>biomolecules like protein and </a:t>
            </a:r>
            <a:r>
              <a:rPr lang="en" dirty="0" smtClean="0"/>
              <a:t>DNA</a:t>
            </a:r>
            <a:endParaRPr lang="en-US" dirty="0" smtClean="0"/>
          </a:p>
          <a:p>
            <a:pPr marL="514350" indent="-285750">
              <a:lnSpc>
                <a:spcPct val="150000"/>
              </a:lnSpc>
              <a:buFont typeface="Arial" charset="0"/>
              <a:buChar char="•"/>
            </a:pPr>
            <a:r>
              <a:rPr lang="en" dirty="0"/>
              <a:t>Revolutionary tool for biomedical</a:t>
            </a:r>
            <a:r>
              <a:rPr lang="en-US" dirty="0"/>
              <a:t> applications </a:t>
            </a:r>
            <a:r>
              <a:rPr lang="en" dirty="0"/>
              <a:t>and disease diagnostics </a:t>
            </a:r>
          </a:p>
        </p:txBody>
      </p:sp>
    </p:spTree>
    <p:extLst>
      <p:ext uri="{BB962C8B-B14F-4D97-AF65-F5344CB8AC3E}">
        <p14:creationId xmlns:p14="http://schemas.microsoft.com/office/powerpoint/2010/main" val="576233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 b="5829"/>
          <a:stretch/>
        </p:blipFill>
        <p:spPr>
          <a:xfrm>
            <a:off x="528050" y="4031500"/>
            <a:ext cx="3354674" cy="26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 smtClean="0"/>
              <a:t>Proposed Solution: </a:t>
            </a:r>
            <a:r>
              <a:rPr lang="en" dirty="0" smtClean="0"/>
              <a:t>An </a:t>
            </a:r>
            <a:r>
              <a:rPr lang="en" dirty="0"/>
              <a:t>Integrated System</a:t>
            </a:r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4">
            <a:alphaModFix/>
          </a:blip>
          <a:srcRect l="2525" t="14509" r="48440" b="3327"/>
          <a:stretch/>
        </p:blipFill>
        <p:spPr>
          <a:xfrm>
            <a:off x="311699" y="1204975"/>
            <a:ext cx="3917675" cy="282652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4687750" y="1356883"/>
            <a:ext cx="4015200" cy="4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514350" lvl="0" indent="-285750" rtl="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" dirty="0"/>
              <a:t>Innovative and powerful </a:t>
            </a:r>
            <a:r>
              <a:rPr lang="en-US" dirty="0" smtClean="0"/>
              <a:t>integrated </a:t>
            </a:r>
            <a:r>
              <a:rPr lang="en" dirty="0" smtClean="0"/>
              <a:t>technology</a:t>
            </a:r>
            <a:endParaRPr lang="en" dirty="0"/>
          </a:p>
          <a:p>
            <a:pPr marL="514350" lvl="0" indent="-285750" rtl="0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" dirty="0" smtClean="0"/>
              <a:t>Able </a:t>
            </a:r>
            <a:r>
              <a:rPr lang="en" dirty="0"/>
              <a:t>to </a:t>
            </a:r>
            <a:r>
              <a:rPr lang="en-US" dirty="0" smtClean="0"/>
              <a:t>handle small liquids and </a:t>
            </a:r>
            <a:r>
              <a:rPr lang="en" dirty="0" smtClean="0"/>
              <a:t>detect </a:t>
            </a:r>
            <a:r>
              <a:rPr lang="en" dirty="0"/>
              <a:t>biomolecules like protein and </a:t>
            </a:r>
            <a:r>
              <a:rPr lang="en" dirty="0" smtClean="0"/>
              <a:t>DNA</a:t>
            </a:r>
            <a:endParaRPr lang="en-US" dirty="0" smtClean="0"/>
          </a:p>
          <a:p>
            <a:pPr marL="514350" indent="-285750">
              <a:lnSpc>
                <a:spcPct val="150000"/>
              </a:lnSpc>
              <a:buFont typeface="Arial" charset="0"/>
              <a:buChar char="•"/>
            </a:pPr>
            <a:r>
              <a:rPr lang="en" dirty="0"/>
              <a:t>Revolutionary tool for biomedical</a:t>
            </a:r>
            <a:r>
              <a:rPr lang="en-US" dirty="0"/>
              <a:t> applications </a:t>
            </a:r>
            <a:r>
              <a:rPr lang="en" dirty="0"/>
              <a:t>and disease diagnostics </a:t>
            </a:r>
          </a:p>
          <a:p>
            <a:pPr marL="5143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dirty="0" smtClean="0"/>
              <a:t>Two </a:t>
            </a:r>
            <a:r>
              <a:rPr lang="en" dirty="0" smtClean="0"/>
              <a:t>components</a:t>
            </a:r>
            <a:r>
              <a:rPr lang="en" dirty="0"/>
              <a:t>: </a:t>
            </a:r>
            <a:r>
              <a:rPr lang="en" dirty="0" smtClean="0"/>
              <a:t>a</a:t>
            </a:r>
            <a:r>
              <a:rPr lang="en-US" dirty="0" smtClean="0"/>
              <a:t>n FET </a:t>
            </a:r>
            <a:r>
              <a:rPr lang="en" dirty="0" smtClean="0"/>
              <a:t>biosensor </a:t>
            </a:r>
            <a:r>
              <a:rPr lang="en" dirty="0"/>
              <a:t>and a microfluidic </a:t>
            </a:r>
            <a:r>
              <a:rPr lang="en-US" dirty="0" smtClean="0"/>
              <a:t>platform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377356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12177"/>
            <a:ext cx="8520600" cy="944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What are FET biosensors and how do they work?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l="39809" t="32797" r="33562" b="35381"/>
          <a:stretch/>
        </p:blipFill>
        <p:spPr>
          <a:xfrm>
            <a:off x="478599" y="1034725"/>
            <a:ext cx="2781399" cy="24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580675" y="1542800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Gate 2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2233425" y="2488375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Gate 1</a:t>
            </a:r>
          </a:p>
        </p:txBody>
      </p:sp>
      <p:sp>
        <p:nvSpPr>
          <p:cNvPr id="117" name="Shape 117"/>
          <p:cNvSpPr txBox="1"/>
          <p:nvPr/>
        </p:nvSpPr>
        <p:spPr>
          <a:xfrm>
            <a:off x="2356550" y="1573300"/>
            <a:ext cx="837300" cy="48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Source</a:t>
            </a:r>
          </a:p>
        </p:txBody>
      </p:sp>
      <p:sp>
        <p:nvSpPr>
          <p:cNvPr id="118" name="Shape 118"/>
          <p:cNvSpPr txBox="1"/>
          <p:nvPr/>
        </p:nvSpPr>
        <p:spPr>
          <a:xfrm>
            <a:off x="716625" y="2565412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Drain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1924525" y="2896175"/>
            <a:ext cx="1219500" cy="51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40um</a:t>
            </a:r>
          </a:p>
        </p:txBody>
      </p:sp>
      <p:cxnSp>
        <p:nvCxnSpPr>
          <p:cNvPr id="120" name="Shape 120"/>
          <p:cNvCxnSpPr/>
          <p:nvPr/>
        </p:nvCxnSpPr>
        <p:spPr>
          <a:xfrm rot="10800000" flipH="1">
            <a:off x="1447925" y="3427475"/>
            <a:ext cx="1607100" cy="30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21" name="Shape 121"/>
          <p:cNvSpPr txBox="1"/>
          <p:nvPr/>
        </p:nvSpPr>
        <p:spPr>
          <a:xfrm flipH="1">
            <a:off x="189976" y="3460337"/>
            <a:ext cx="3820800" cy="37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Dimensions:  Silicon nanowire 30 nm in diameter,  gate gap distance is 2 um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981</Words>
  <Application>Microsoft Macintosh PowerPoint</Application>
  <PresentationFormat>On-screen Show (4:3)</PresentationFormat>
  <Paragraphs>227</Paragraphs>
  <Slides>33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Calibri</vt:lpstr>
      <vt:lpstr>Proxima Nova</vt:lpstr>
      <vt:lpstr>Arial</vt:lpstr>
      <vt:lpstr>spearmint</vt:lpstr>
      <vt:lpstr>Microfluidic system for label-free chemical/biological detection using nanowire FET sensors</vt:lpstr>
      <vt:lpstr>Motivation: Personalized Medicine</vt:lpstr>
      <vt:lpstr>Motivation: Personalized Medicine</vt:lpstr>
      <vt:lpstr>Motivation: Personalized Medicine</vt:lpstr>
      <vt:lpstr>Proposed Solution: An Integrated System</vt:lpstr>
      <vt:lpstr>Proposed Solution: An Integrated System</vt:lpstr>
      <vt:lpstr>Proposed Solution: An Integrated System</vt:lpstr>
      <vt:lpstr>Proposed Solution: An Integrated System</vt:lpstr>
      <vt:lpstr>What are FET biosensors and how do they work?</vt:lpstr>
      <vt:lpstr>What are FET biosensors and how do they work?</vt:lpstr>
      <vt:lpstr>What are FET biosensors and how do they work?</vt:lpstr>
      <vt:lpstr>What are FET biosensors and how do they work?</vt:lpstr>
      <vt:lpstr>What are FET biosensors and how do they work?</vt:lpstr>
      <vt:lpstr>What is a microfluidic system and why is it useful?</vt:lpstr>
      <vt:lpstr>What is a microfluidic system and why is it useful?</vt:lpstr>
      <vt:lpstr>What is a microfluidic system and why is it useful?</vt:lpstr>
      <vt:lpstr>What is a microfluidic system and why is it useful?</vt:lpstr>
      <vt:lpstr>What is a microfluidic system and why is it useful?</vt:lpstr>
      <vt:lpstr>What is a microfluidic system and why is it useful?</vt:lpstr>
      <vt:lpstr>What is a microfluidic system and why is it useful?</vt:lpstr>
      <vt:lpstr>Microfluidic System Demonstration</vt:lpstr>
      <vt:lpstr>Microfluidic System Demonstration</vt:lpstr>
      <vt:lpstr>Microfluidic Chip Fabrication</vt:lpstr>
      <vt:lpstr>Microfluidic Chip Fabrication</vt:lpstr>
      <vt:lpstr>Microfluidic Chip Fabrication</vt:lpstr>
      <vt:lpstr>Microfluidic Chip Fabrication</vt:lpstr>
      <vt:lpstr>Microfluidic Chip Fabrication</vt:lpstr>
      <vt:lpstr>Microfluidic Chip Fabrication</vt:lpstr>
      <vt:lpstr>Experiment Setup</vt:lpstr>
      <vt:lpstr> Summary of Results</vt:lpstr>
      <vt:lpstr>Future Experiments </vt:lpstr>
      <vt:lpstr>Acknowledgements</vt:lpstr>
      <vt:lpstr>Thank you for your attention!  Any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Microfluidic system for label-free chemical/biological detection using nanowire FET sensors</dc:title>
  <cp:lastModifiedBy>Michelle Contreras Lopez</cp:lastModifiedBy>
  <cp:revision>10</cp:revision>
  <cp:lastPrinted>2016-04-07T05:13:13Z</cp:lastPrinted>
  <dcterms:modified xsi:type="dcterms:W3CDTF">2016-04-07T05:14:36Z</dcterms:modified>
</cp:coreProperties>
</file>